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79" r:id="rId5"/>
    <p:sldId id="274" r:id="rId6"/>
    <p:sldId id="276" r:id="rId7"/>
    <p:sldId id="259" r:id="rId8"/>
    <p:sldId id="275" r:id="rId9"/>
    <p:sldId id="260" r:id="rId10"/>
    <p:sldId id="280" r:id="rId11"/>
    <p:sldId id="281" r:id="rId12"/>
    <p:sldId id="310" r:id="rId13"/>
    <p:sldId id="277" r:id="rId14"/>
    <p:sldId id="267" r:id="rId15"/>
    <p:sldId id="271" r:id="rId16"/>
    <p:sldId id="308" r:id="rId17"/>
    <p:sldId id="309" r:id="rId18"/>
    <p:sldId id="300" r:id="rId19"/>
    <p:sldId id="301" r:id="rId20"/>
    <p:sldId id="302" r:id="rId21"/>
    <p:sldId id="303" r:id="rId22"/>
    <p:sldId id="306" r:id="rId23"/>
    <p:sldId id="307" r:id="rId24"/>
    <p:sldId id="295" r:id="rId25"/>
    <p:sldId id="296" r:id="rId26"/>
    <p:sldId id="297" r:id="rId27"/>
    <p:sldId id="298" r:id="rId28"/>
    <p:sldId id="299" r:id="rId29"/>
    <p:sldId id="287" r:id="rId30"/>
    <p:sldId id="262" r:id="rId31"/>
  </p:sldIdLst>
  <p:sldSz cx="12192000" cy="6858000"/>
  <p:notesSz cx="6858000" cy="9144000"/>
  <p:embeddedFontLst>
    <p:embeddedFont>
      <p:font typeface="-윤고딕310" panose="020B0600000101010101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-윤고딕360" panose="020B0600000101010101" charset="-127"/>
      <p:regular r:id="rId35"/>
    </p:embeddedFont>
    <p:embeddedFont>
      <p:font typeface="-윤고딕340" panose="020B0600000101010101" charset="-127"/>
      <p:regular r:id="rId36"/>
    </p:embeddedFont>
    <p:embeddedFont>
      <p:font typeface="-윤고딕320" panose="020B0600000101010101" charset="-127"/>
      <p:regular r:id="rId37"/>
    </p:embeddedFont>
    <p:embeddedFont>
      <p:font typeface="-윤고딕330" panose="020B0600000101010101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808684"/>
    <a:srgbClr val="D759BC"/>
    <a:srgbClr val="94B4B3"/>
    <a:srgbClr val="FFFFFF"/>
    <a:srgbClr val="D2D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20" y="6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5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25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208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86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72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8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44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6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22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28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02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FC838-0FFD-4E2C-9225-54EA8A6ED897}" type="datetimeFigureOut">
              <a:rPr lang="ko-KR" altLang="en-US" smtClean="0"/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A1E0D-5CE7-43ED-9787-80491B0566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9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4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6096000" y="1878931"/>
            <a:ext cx="3080084" cy="3100137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4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SIGN UP</a:t>
            </a:r>
            <a:endParaRPr lang="ko-KR" altLang="en-US" sz="4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74693" y="2839453"/>
            <a:ext cx="4106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SIGN UP</a:t>
            </a:r>
            <a:endParaRPr lang="ko-KR" altLang="en-US" sz="7200" dirty="0"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8296" y="6365289"/>
            <a:ext cx="53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A989063 </a:t>
            </a:r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이석현 </a:t>
            </a:r>
            <a:r>
              <a: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B489049 </a:t>
            </a:r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이연경 </a:t>
            </a:r>
            <a:r>
              <a: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B489054 </a:t>
            </a:r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이윤정</a:t>
            </a:r>
          </a:p>
        </p:txBody>
      </p:sp>
    </p:spTree>
    <p:extLst>
      <p:ext uri="{BB962C8B-B14F-4D97-AF65-F5344CB8AC3E}">
        <p14:creationId xmlns:p14="http://schemas.microsoft.com/office/powerpoint/2010/main" val="240433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요구분석서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617" y="1260629"/>
            <a:ext cx="106975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학생은 수강신청을 할 때</a:t>
            </a:r>
            <a:r>
              <a:rPr lang="en-US" altLang="ko-KR" dirty="0"/>
              <a:t>, </a:t>
            </a:r>
            <a:r>
              <a:rPr lang="ko-KR" altLang="ko-KR" dirty="0"/>
              <a:t>아이콘을 누르면 현재까지 수강 신청 된 시간표를 새 창에 띄워서 볼 수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각 교수는 하나의 학과에 속한다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교수는 한 개 이상의 과목들을 담당하여 강의 할 수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학과는 학과 이름</a:t>
            </a:r>
            <a:r>
              <a:rPr lang="en-US" altLang="ko-KR" dirty="0"/>
              <a:t>(</a:t>
            </a:r>
            <a:r>
              <a:rPr lang="ko-KR" altLang="ko-KR" dirty="0"/>
              <a:t>고유함</a:t>
            </a:r>
            <a:r>
              <a:rPr lang="en-US" altLang="ko-KR" dirty="0"/>
              <a:t>), </a:t>
            </a:r>
            <a:r>
              <a:rPr lang="ko-KR" altLang="ko-KR" dirty="0"/>
              <a:t>과사무실</a:t>
            </a:r>
            <a:r>
              <a:rPr lang="en-US" altLang="ko-KR" dirty="0"/>
              <a:t>, </a:t>
            </a:r>
            <a:r>
              <a:rPr lang="ko-KR" altLang="ko-KR" dirty="0"/>
              <a:t>전화번호</a:t>
            </a:r>
            <a:r>
              <a:rPr lang="en-US" altLang="ko-KR" dirty="0"/>
              <a:t>, </a:t>
            </a:r>
            <a:r>
              <a:rPr lang="ko-KR" altLang="ko-KR" dirty="0"/>
              <a:t>홈페이지를 저장한다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학과에는 한 명 이상의 학생들이 속해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학과에는 한 명 이상의 교수들을 속해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학과마다 이수구분 별로 다른 졸업요건을 가진다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과목은 학수번호</a:t>
            </a:r>
            <a:r>
              <a:rPr lang="en-US" altLang="ko-KR" dirty="0"/>
              <a:t>(</a:t>
            </a:r>
            <a:r>
              <a:rPr lang="ko-KR" altLang="ko-KR" dirty="0"/>
              <a:t>고유함</a:t>
            </a:r>
            <a:r>
              <a:rPr lang="en-US" altLang="ko-KR" dirty="0"/>
              <a:t>), </a:t>
            </a:r>
            <a:r>
              <a:rPr lang="ko-KR" altLang="ko-KR" dirty="0"/>
              <a:t>교수</a:t>
            </a:r>
            <a:r>
              <a:rPr lang="en-US" altLang="ko-KR" dirty="0"/>
              <a:t>ID, </a:t>
            </a:r>
            <a:r>
              <a:rPr lang="ko-KR" altLang="ko-KR" dirty="0"/>
              <a:t>이수구분</a:t>
            </a:r>
            <a:r>
              <a:rPr lang="en-US" altLang="ko-KR" dirty="0"/>
              <a:t>, </a:t>
            </a:r>
            <a:r>
              <a:rPr lang="ko-KR" altLang="ko-KR" dirty="0"/>
              <a:t>영역</a:t>
            </a:r>
            <a:r>
              <a:rPr lang="en-US" altLang="ko-KR" dirty="0"/>
              <a:t>, </a:t>
            </a:r>
            <a:r>
              <a:rPr lang="ko-KR" altLang="ko-KR" dirty="0"/>
              <a:t>과목명</a:t>
            </a:r>
            <a:r>
              <a:rPr lang="en-US" altLang="ko-KR" dirty="0"/>
              <a:t>, </a:t>
            </a:r>
            <a:r>
              <a:rPr lang="ko-KR" altLang="ko-KR" dirty="0"/>
              <a:t>학점</a:t>
            </a:r>
            <a:r>
              <a:rPr lang="en-US" altLang="ko-KR" dirty="0"/>
              <a:t>, </a:t>
            </a:r>
            <a:r>
              <a:rPr lang="ko-KR" altLang="ko-KR" dirty="0"/>
              <a:t>제한인원</a:t>
            </a:r>
            <a:r>
              <a:rPr lang="en-US" altLang="ko-KR" dirty="0"/>
              <a:t>, </a:t>
            </a:r>
            <a:r>
              <a:rPr lang="ko-KR" altLang="ko-KR" dirty="0"/>
              <a:t>캠퍼스</a:t>
            </a:r>
            <a:r>
              <a:rPr lang="en-US" altLang="ko-KR" dirty="0"/>
              <a:t>, </a:t>
            </a:r>
            <a:r>
              <a:rPr lang="ko-KR" altLang="ko-KR" dirty="0"/>
              <a:t>수강인원</a:t>
            </a:r>
            <a:r>
              <a:rPr lang="en-US" altLang="ko-KR" dirty="0"/>
              <a:t>, </a:t>
            </a:r>
            <a:r>
              <a:rPr lang="ko-KR" altLang="ko-KR" dirty="0"/>
              <a:t>총인원</a:t>
            </a:r>
            <a:r>
              <a:rPr lang="en-US" altLang="ko-KR" dirty="0"/>
              <a:t>, </a:t>
            </a:r>
            <a:r>
              <a:rPr lang="ko-KR" altLang="ko-KR" dirty="0"/>
              <a:t>강의 시간</a:t>
            </a:r>
            <a:r>
              <a:rPr lang="en-US" altLang="ko-KR" dirty="0"/>
              <a:t>, </a:t>
            </a:r>
            <a:r>
              <a:rPr lang="ko-KR" altLang="ko-KR" dirty="0"/>
              <a:t>강의실</a:t>
            </a:r>
            <a:r>
              <a:rPr lang="en-US" altLang="ko-KR" dirty="0"/>
              <a:t>, </a:t>
            </a:r>
            <a:r>
              <a:rPr lang="ko-KR" altLang="ko-KR" dirty="0"/>
              <a:t>비고를 저장한다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한 과목은 한 명의 교수가 강의한다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한 과목에 두 명 이상의 교수가 강의하지 않는다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19850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요구분석서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617" y="1260629"/>
            <a:ext cx="1069759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한 과목은 다수의 학생에게 수강신청 될 수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모든 과목은 년도</a:t>
            </a:r>
            <a:r>
              <a:rPr lang="en-US" altLang="ko-KR" dirty="0"/>
              <a:t>, </a:t>
            </a:r>
            <a:r>
              <a:rPr lang="ko-KR" altLang="ko-KR" dirty="0"/>
              <a:t>이수구분</a:t>
            </a:r>
            <a:r>
              <a:rPr lang="en-US" altLang="ko-KR" dirty="0"/>
              <a:t>, </a:t>
            </a:r>
            <a:r>
              <a:rPr lang="ko-KR" altLang="ko-KR" dirty="0"/>
              <a:t>과목</a:t>
            </a:r>
            <a:r>
              <a:rPr lang="en-US" altLang="ko-KR" dirty="0"/>
              <a:t>, </a:t>
            </a:r>
            <a:r>
              <a:rPr lang="ko-KR" altLang="ko-KR" dirty="0"/>
              <a:t>분반을 토대로 만들어진 고유한 학수 번호를 가지고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수강은 학생</a:t>
            </a:r>
            <a:r>
              <a:rPr lang="en-US" altLang="ko-KR" dirty="0"/>
              <a:t>ID, </a:t>
            </a:r>
            <a:r>
              <a:rPr lang="ko-KR" altLang="ko-KR" dirty="0"/>
              <a:t>학수번호</a:t>
            </a:r>
            <a:r>
              <a:rPr lang="en-US" altLang="ko-KR" dirty="0"/>
              <a:t>, </a:t>
            </a:r>
            <a:r>
              <a:rPr lang="ko-KR" altLang="ko-KR" dirty="0"/>
              <a:t>재수강 정보를 가진다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수강은 모든 학생들이 현재 수강 신청한 과목들을 가진다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수강의 정보는 모두 들은 과목에 들어가고</a:t>
            </a:r>
            <a:r>
              <a:rPr lang="en-US" altLang="ko-KR" dirty="0"/>
              <a:t>, </a:t>
            </a:r>
            <a:r>
              <a:rPr lang="ko-KR" altLang="ko-KR" dirty="0"/>
              <a:t>어떤 수강의 정보가 삭제되면 들은 과목에서의 수강에서 삭제된 수강 정보도 삭제된다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이수구분은 이수구분</a:t>
            </a:r>
            <a:r>
              <a:rPr lang="en-US" altLang="ko-KR" dirty="0"/>
              <a:t>(</a:t>
            </a:r>
            <a:r>
              <a:rPr lang="ko-KR" altLang="ko-KR" dirty="0"/>
              <a:t>고유함</a:t>
            </a:r>
            <a:r>
              <a:rPr lang="en-US" altLang="ko-KR" dirty="0"/>
              <a:t>), </a:t>
            </a:r>
            <a:r>
              <a:rPr lang="ko-KR" altLang="ko-KR" dirty="0"/>
              <a:t>영역</a:t>
            </a:r>
            <a:r>
              <a:rPr lang="en-US" altLang="ko-KR" dirty="0"/>
              <a:t>(</a:t>
            </a:r>
            <a:r>
              <a:rPr lang="ko-KR" altLang="ko-KR" dirty="0"/>
              <a:t>고유함</a:t>
            </a:r>
            <a:r>
              <a:rPr lang="en-US" altLang="ko-KR" dirty="0"/>
              <a:t>)</a:t>
            </a:r>
            <a:r>
              <a:rPr lang="ko-KR" altLang="ko-KR" dirty="0"/>
              <a:t>을 저장한다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들은 과목은 각 학생이 저번 학기까지 수강한 과목들과 수강에 들어있는 현재 수강신청 하고 있는 과목들을 담고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들은 과목은 수강의 </a:t>
            </a:r>
            <a:r>
              <a:rPr lang="ko-KR" altLang="ko-KR" dirty="0" err="1"/>
              <a:t>애트리뷰트</a:t>
            </a:r>
            <a:r>
              <a:rPr lang="ko-KR" altLang="ko-KR" dirty="0"/>
              <a:t> 외에 성적</a:t>
            </a:r>
            <a:r>
              <a:rPr lang="en-US" altLang="ko-KR" dirty="0"/>
              <a:t>, </a:t>
            </a:r>
            <a:r>
              <a:rPr lang="ko-KR" altLang="ko-KR" dirty="0"/>
              <a:t>연도</a:t>
            </a:r>
            <a:r>
              <a:rPr lang="en-US" altLang="ko-KR" dirty="0"/>
              <a:t>, </a:t>
            </a:r>
            <a:r>
              <a:rPr lang="ko-KR" altLang="ko-KR" dirty="0"/>
              <a:t>학기 정보를 가진다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졸업요건은 학과이름</a:t>
            </a:r>
            <a:r>
              <a:rPr lang="en-US" altLang="ko-KR" dirty="0"/>
              <a:t>, </a:t>
            </a:r>
            <a:r>
              <a:rPr lang="ko-KR" altLang="ko-KR" dirty="0"/>
              <a:t>이수구분</a:t>
            </a:r>
            <a:r>
              <a:rPr lang="en-US" altLang="ko-KR" dirty="0"/>
              <a:t>, </a:t>
            </a:r>
            <a:r>
              <a:rPr lang="ko-KR" altLang="ko-KR" dirty="0"/>
              <a:t>영역에 따라 졸업요건 정보를 가진다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05894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D2D3D2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ER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모델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diagram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53571" y="611972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제한인원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5749" y="610618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5434" y="607035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과목명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50148" y="612524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강의실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1345" y="621616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수강인원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68552" y="608917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353" y="610119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강의시간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68539" y="610160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캠퍼스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79342" y="639082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학수번호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63280" y="5536314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52097" y="2526036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63280" y="3566095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48479" y="3781998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졸업요건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48480" y="1599657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이수구분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D2D3D2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091856" y="3724915"/>
            <a:ext cx="867060" cy="388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47531" y="5501820"/>
            <a:ext cx="790836" cy="345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935265" y="2491540"/>
            <a:ext cx="790836" cy="345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47531" y="3531603"/>
            <a:ext cx="790836" cy="345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47531" y="1641363"/>
            <a:ext cx="790836" cy="345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55939" y="3691898"/>
            <a:ext cx="944418" cy="457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/>
          <p:cNvCxnSpPr>
            <a:stCxn id="28" idx="0"/>
            <a:endCxn id="29" idx="2"/>
          </p:cNvCxnSpPr>
          <p:nvPr/>
        </p:nvCxnSpPr>
        <p:spPr>
          <a:xfrm flipV="1">
            <a:off x="6642949" y="1987352"/>
            <a:ext cx="0" cy="1544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7058328" y="1801393"/>
            <a:ext cx="1017106" cy="11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132731" y="1564647"/>
            <a:ext cx="790836" cy="345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연결선 33"/>
          <p:cNvCxnSpPr>
            <a:stCxn id="28" idx="2"/>
            <a:endCxn id="26" idx="0"/>
          </p:cNvCxnSpPr>
          <p:nvPr/>
        </p:nvCxnSpPr>
        <p:spPr>
          <a:xfrm>
            <a:off x="6642949" y="3877592"/>
            <a:ext cx="0" cy="1624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246" idx="0"/>
          </p:cNvCxnSpPr>
          <p:nvPr/>
        </p:nvCxnSpPr>
        <p:spPr>
          <a:xfrm flipH="1">
            <a:off x="4605396" y="1957894"/>
            <a:ext cx="1655111" cy="1165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6" idx="3"/>
            <a:endCxn id="27" idx="2"/>
          </p:cNvCxnSpPr>
          <p:nvPr/>
        </p:nvCxnSpPr>
        <p:spPr>
          <a:xfrm flipV="1">
            <a:off x="7038367" y="2837529"/>
            <a:ext cx="2292316" cy="28372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0" idx="2"/>
            <a:endCxn id="26" idx="1"/>
          </p:cNvCxnSpPr>
          <p:nvPr/>
        </p:nvCxnSpPr>
        <p:spPr>
          <a:xfrm rot="16200000" flipH="1">
            <a:off x="3624980" y="3052263"/>
            <a:ext cx="1525719" cy="37193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33" idx="2"/>
            <a:endCxn id="30" idx="0"/>
          </p:cNvCxnSpPr>
          <p:nvPr/>
        </p:nvCxnSpPr>
        <p:spPr>
          <a:xfrm rot="5400000">
            <a:off x="1637518" y="2801267"/>
            <a:ext cx="1781262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33" idx="3"/>
          </p:cNvCxnSpPr>
          <p:nvPr/>
        </p:nvCxnSpPr>
        <p:spPr>
          <a:xfrm>
            <a:off x="2923567" y="1737642"/>
            <a:ext cx="3304003" cy="40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284806" y="585987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068416" y="596947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8296757" y="593683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902161" y="598425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477544" y="595574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484171" y="599172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689968" y="608264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4" name="직선 연결선 53"/>
          <p:cNvCxnSpPr>
            <a:stCxn id="47" idx="4"/>
            <a:endCxn id="58" idx="0"/>
          </p:cNvCxnSpPr>
          <p:nvPr/>
        </p:nvCxnSpPr>
        <p:spPr>
          <a:xfrm flipH="1">
            <a:off x="6642949" y="953399"/>
            <a:ext cx="1199568" cy="709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137" idx="4"/>
          </p:cNvCxnSpPr>
          <p:nvPr/>
        </p:nvCxnSpPr>
        <p:spPr>
          <a:xfrm flipH="1">
            <a:off x="6670961" y="940753"/>
            <a:ext cx="3571714" cy="708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36" idx="4"/>
            <a:endCxn id="29" idx="0"/>
          </p:cNvCxnSpPr>
          <p:nvPr/>
        </p:nvCxnSpPr>
        <p:spPr>
          <a:xfrm flipH="1">
            <a:off x="6642949" y="953453"/>
            <a:ext cx="2812326" cy="687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063280" y="1662894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과목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486221" y="610618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총인원</a:t>
            </a:r>
          </a:p>
        </p:txBody>
      </p:sp>
      <p:sp>
        <p:nvSpPr>
          <p:cNvPr id="60" name="타원 59"/>
          <p:cNvSpPr/>
          <p:nvPr/>
        </p:nvSpPr>
        <p:spPr>
          <a:xfrm>
            <a:off x="10706646" y="600639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1" name="직선 연결선 60"/>
          <p:cNvCxnSpPr>
            <a:stCxn id="60" idx="4"/>
            <a:endCxn id="29" idx="0"/>
          </p:cNvCxnSpPr>
          <p:nvPr/>
        </p:nvCxnSpPr>
        <p:spPr>
          <a:xfrm flipH="1">
            <a:off x="6642949" y="954866"/>
            <a:ext cx="4422043" cy="68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278950" y="2089252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이메일</a:t>
            </a:r>
          </a:p>
        </p:txBody>
      </p:sp>
      <p:sp>
        <p:nvSpPr>
          <p:cNvPr id="63" name="타원 62"/>
          <p:cNvSpPr/>
          <p:nvPr/>
        </p:nvSpPr>
        <p:spPr>
          <a:xfrm>
            <a:off x="10501166" y="1606656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258705" y="2538737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</a:t>
            </a:r>
          </a:p>
        </p:txBody>
      </p:sp>
      <p:sp>
        <p:nvSpPr>
          <p:cNvPr id="65" name="타원 64"/>
          <p:cNvSpPr/>
          <p:nvPr/>
        </p:nvSpPr>
        <p:spPr>
          <a:xfrm>
            <a:off x="10501166" y="2500124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71405" y="3025969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직책</a:t>
            </a:r>
          </a:p>
        </p:txBody>
      </p:sp>
      <p:sp>
        <p:nvSpPr>
          <p:cNvPr id="67" name="타원 66"/>
          <p:cNvSpPr/>
          <p:nvPr/>
        </p:nvSpPr>
        <p:spPr>
          <a:xfrm>
            <a:off x="10501166" y="2987356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276182" y="3466858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전화번호</a:t>
            </a:r>
          </a:p>
        </p:txBody>
      </p:sp>
      <p:sp>
        <p:nvSpPr>
          <p:cNvPr id="69" name="타원 68"/>
          <p:cNvSpPr/>
          <p:nvPr/>
        </p:nvSpPr>
        <p:spPr>
          <a:xfrm>
            <a:off x="10505943" y="3428245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294478" y="1642103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교수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endParaRPr kumimoji="0" lang="ko-KR" altLang="en-US" sz="1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0509067" y="2047724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H="1">
            <a:off x="9726102" y="1806052"/>
            <a:ext cx="790835" cy="889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27" idx="3"/>
            <a:endCxn id="65" idx="2"/>
          </p:cNvCxnSpPr>
          <p:nvPr/>
        </p:nvCxnSpPr>
        <p:spPr>
          <a:xfrm>
            <a:off x="9726101" y="2664535"/>
            <a:ext cx="775065" cy="12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67" idx="2"/>
            <a:endCxn id="27" idx="3"/>
          </p:cNvCxnSpPr>
          <p:nvPr/>
        </p:nvCxnSpPr>
        <p:spPr>
          <a:xfrm flipH="1" flipV="1">
            <a:off x="9726101" y="2664535"/>
            <a:ext cx="775065" cy="499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69" idx="2"/>
            <a:endCxn id="27" idx="3"/>
          </p:cNvCxnSpPr>
          <p:nvPr/>
        </p:nvCxnSpPr>
        <p:spPr>
          <a:xfrm flipH="1" flipV="1">
            <a:off x="9726101" y="2664535"/>
            <a:ext cx="779842" cy="940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01650" y="1458408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이수구분</a:t>
            </a:r>
          </a:p>
        </p:txBody>
      </p:sp>
      <p:sp>
        <p:nvSpPr>
          <p:cNvPr id="108" name="타원 107"/>
          <p:cNvSpPr/>
          <p:nvPr/>
        </p:nvSpPr>
        <p:spPr>
          <a:xfrm>
            <a:off x="618711" y="1419795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05912" y="1893986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영역</a:t>
            </a:r>
          </a:p>
        </p:txBody>
      </p:sp>
      <p:sp>
        <p:nvSpPr>
          <p:cNvPr id="110" name="타원 109"/>
          <p:cNvSpPr/>
          <p:nvPr/>
        </p:nvSpPr>
        <p:spPr>
          <a:xfrm>
            <a:off x="622973" y="1855373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1" name="직선 연결선 110"/>
          <p:cNvCxnSpPr>
            <a:stCxn id="108" idx="6"/>
            <a:endCxn id="33" idx="1"/>
          </p:cNvCxnSpPr>
          <p:nvPr/>
        </p:nvCxnSpPr>
        <p:spPr>
          <a:xfrm>
            <a:off x="1335403" y="1596909"/>
            <a:ext cx="797328" cy="14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110" idx="7"/>
            <a:endCxn id="33" idx="1"/>
          </p:cNvCxnSpPr>
          <p:nvPr/>
        </p:nvCxnSpPr>
        <p:spPr>
          <a:xfrm flipV="1">
            <a:off x="1234708" y="1737642"/>
            <a:ext cx="898023" cy="169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10075" y="3791008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졸업요건</a:t>
            </a:r>
          </a:p>
        </p:txBody>
      </p:sp>
      <p:sp>
        <p:nvSpPr>
          <p:cNvPr id="114" name="타원 113"/>
          <p:cNvSpPr/>
          <p:nvPr/>
        </p:nvSpPr>
        <p:spPr>
          <a:xfrm>
            <a:off x="727136" y="3752395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5" name="직선 연결선 114"/>
          <p:cNvCxnSpPr>
            <a:stCxn id="114" idx="6"/>
            <a:endCxn id="30" idx="1"/>
          </p:cNvCxnSpPr>
          <p:nvPr/>
        </p:nvCxnSpPr>
        <p:spPr>
          <a:xfrm flipV="1">
            <a:off x="1443828" y="3920497"/>
            <a:ext cx="612111" cy="9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이등변 삼각형 124"/>
          <p:cNvSpPr/>
          <p:nvPr/>
        </p:nvSpPr>
        <p:spPr>
          <a:xfrm rot="3458790">
            <a:off x="5294770" y="2279741"/>
            <a:ext cx="486521" cy="390656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다이아몬드 131"/>
          <p:cNvSpPr/>
          <p:nvPr/>
        </p:nvSpPr>
        <p:spPr>
          <a:xfrm>
            <a:off x="2128083" y="2455328"/>
            <a:ext cx="763516" cy="712438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다이아몬드 132"/>
          <p:cNvSpPr/>
          <p:nvPr/>
        </p:nvSpPr>
        <p:spPr>
          <a:xfrm>
            <a:off x="2196321" y="2523785"/>
            <a:ext cx="627118" cy="580963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4" name="다이아몬드 133"/>
          <p:cNvSpPr/>
          <p:nvPr/>
        </p:nvSpPr>
        <p:spPr>
          <a:xfrm>
            <a:off x="2136495" y="4672289"/>
            <a:ext cx="763516" cy="712438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다이아몬드 134"/>
          <p:cNvSpPr/>
          <p:nvPr/>
        </p:nvSpPr>
        <p:spPr>
          <a:xfrm>
            <a:off x="2221479" y="4740746"/>
            <a:ext cx="610372" cy="580963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9096929" y="599226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9884329" y="586526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5" name="직선 연결선 154"/>
          <p:cNvCxnSpPr>
            <a:stCxn id="43" idx="4"/>
            <a:endCxn id="29" idx="0"/>
          </p:cNvCxnSpPr>
          <p:nvPr/>
        </p:nvCxnSpPr>
        <p:spPr>
          <a:xfrm flipH="1">
            <a:off x="6642949" y="947910"/>
            <a:ext cx="2012154" cy="69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>
            <a:stCxn id="44" idx="4"/>
          </p:cNvCxnSpPr>
          <p:nvPr/>
        </p:nvCxnSpPr>
        <p:spPr>
          <a:xfrm>
            <a:off x="6260507" y="952652"/>
            <a:ext cx="382442" cy="714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stCxn id="42" idx="4"/>
          </p:cNvCxnSpPr>
          <p:nvPr/>
        </p:nvCxnSpPr>
        <p:spPr>
          <a:xfrm>
            <a:off x="5426762" y="951174"/>
            <a:ext cx="1216187" cy="715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48" idx="4"/>
          </p:cNvCxnSpPr>
          <p:nvPr/>
        </p:nvCxnSpPr>
        <p:spPr>
          <a:xfrm flipH="1">
            <a:off x="6642949" y="962491"/>
            <a:ext cx="405365" cy="704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40" idx="4"/>
          </p:cNvCxnSpPr>
          <p:nvPr/>
        </p:nvCxnSpPr>
        <p:spPr>
          <a:xfrm>
            <a:off x="4643152" y="940214"/>
            <a:ext cx="1963336" cy="70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46" idx="4"/>
            <a:endCxn id="58" idx="0"/>
          </p:cNvCxnSpPr>
          <p:nvPr/>
        </p:nvCxnSpPr>
        <p:spPr>
          <a:xfrm>
            <a:off x="3835890" y="949801"/>
            <a:ext cx="2807059" cy="713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>
            <a:endCxn id="27" idx="3"/>
          </p:cNvCxnSpPr>
          <p:nvPr/>
        </p:nvCxnSpPr>
        <p:spPr>
          <a:xfrm flipH="1">
            <a:off x="9726101" y="2261592"/>
            <a:ext cx="760120" cy="40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7292890" y="6179269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홈페이지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6471991" y="6180471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전화번호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5692877" y="6167812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과사무실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4903680" y="6171334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학과이름</a:t>
            </a:r>
          </a:p>
        </p:txBody>
      </p:sp>
      <p:sp>
        <p:nvSpPr>
          <p:cNvPr id="208" name="타원 207"/>
          <p:cNvSpPr/>
          <p:nvPr/>
        </p:nvSpPr>
        <p:spPr>
          <a:xfrm>
            <a:off x="5909144" y="6143639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9" name="타원 208"/>
          <p:cNvSpPr/>
          <p:nvPr/>
        </p:nvSpPr>
        <p:spPr>
          <a:xfrm>
            <a:off x="6692754" y="6154599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0" name="타원 209"/>
          <p:cNvSpPr/>
          <p:nvPr/>
        </p:nvSpPr>
        <p:spPr>
          <a:xfrm>
            <a:off x="7526499" y="6156077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1" name="타원 210"/>
          <p:cNvSpPr/>
          <p:nvPr/>
        </p:nvSpPr>
        <p:spPr>
          <a:xfrm>
            <a:off x="5101882" y="6153226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2" name="직선 연결선 211"/>
          <p:cNvCxnSpPr>
            <a:stCxn id="210" idx="0"/>
          </p:cNvCxnSpPr>
          <p:nvPr/>
        </p:nvCxnSpPr>
        <p:spPr>
          <a:xfrm flipH="1" flipV="1">
            <a:off x="6625163" y="5835899"/>
            <a:ext cx="1259682" cy="320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>
            <a:stCxn id="209" idx="0"/>
          </p:cNvCxnSpPr>
          <p:nvPr/>
        </p:nvCxnSpPr>
        <p:spPr>
          <a:xfrm flipH="1" flipV="1">
            <a:off x="6653342" y="5847807"/>
            <a:ext cx="397758" cy="306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/>
          <p:cNvCxnSpPr>
            <a:stCxn id="208" idx="0"/>
          </p:cNvCxnSpPr>
          <p:nvPr/>
        </p:nvCxnSpPr>
        <p:spPr>
          <a:xfrm flipV="1">
            <a:off x="6267490" y="5880906"/>
            <a:ext cx="384320" cy="262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>
            <a:stCxn id="211" idx="0"/>
          </p:cNvCxnSpPr>
          <p:nvPr/>
        </p:nvCxnSpPr>
        <p:spPr>
          <a:xfrm flipV="1">
            <a:off x="5460228" y="5849335"/>
            <a:ext cx="1244101" cy="303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7439773" y="2555496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학생</a:t>
            </a:r>
            <a:r>
              <a:rPr kumimoji="0" lang="en-US" altLang="ko-KR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</a:t>
            </a:r>
            <a:endParaRPr kumimoji="0" lang="ko-KR" altLang="en-US" sz="1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432228" y="3017681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</a:t>
            </a:r>
          </a:p>
        </p:txBody>
      </p:sp>
      <p:sp>
        <p:nvSpPr>
          <p:cNvPr id="222" name="타원 221"/>
          <p:cNvSpPr/>
          <p:nvPr/>
        </p:nvSpPr>
        <p:spPr>
          <a:xfrm>
            <a:off x="7661989" y="2966368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7432228" y="3492213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생년월일</a:t>
            </a:r>
          </a:p>
        </p:txBody>
      </p:sp>
      <p:sp>
        <p:nvSpPr>
          <p:cNvPr id="224" name="타원 223"/>
          <p:cNvSpPr/>
          <p:nvPr/>
        </p:nvSpPr>
        <p:spPr>
          <a:xfrm>
            <a:off x="7661989" y="3453600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5" name="타원 224"/>
          <p:cNvSpPr/>
          <p:nvPr/>
        </p:nvSpPr>
        <p:spPr>
          <a:xfrm>
            <a:off x="7669890" y="2513968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7429886" y="3965852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학년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7473141" y="4428037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전화번호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1" name="타원 230"/>
          <p:cNvSpPr/>
          <p:nvPr/>
        </p:nvSpPr>
        <p:spPr>
          <a:xfrm>
            <a:off x="7652102" y="4376724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7473141" y="4902569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이메일</a:t>
            </a:r>
          </a:p>
        </p:txBody>
      </p:sp>
      <p:sp>
        <p:nvSpPr>
          <p:cNvPr id="233" name="타원 232"/>
          <p:cNvSpPr/>
          <p:nvPr/>
        </p:nvSpPr>
        <p:spPr>
          <a:xfrm>
            <a:off x="7652102" y="4863956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7660003" y="3924324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5" name="직선 연결선 234"/>
          <p:cNvCxnSpPr/>
          <p:nvPr/>
        </p:nvCxnSpPr>
        <p:spPr>
          <a:xfrm flipV="1">
            <a:off x="7067295" y="3152673"/>
            <a:ext cx="626409" cy="537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stCxn id="224" idx="2"/>
          </p:cNvCxnSpPr>
          <p:nvPr/>
        </p:nvCxnSpPr>
        <p:spPr>
          <a:xfrm flipH="1">
            <a:off x="7028467" y="3630714"/>
            <a:ext cx="633522" cy="8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>
            <a:stCxn id="225" idx="2"/>
          </p:cNvCxnSpPr>
          <p:nvPr/>
        </p:nvCxnSpPr>
        <p:spPr>
          <a:xfrm flipH="1">
            <a:off x="7054837" y="2691082"/>
            <a:ext cx="615053" cy="1024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4025727" y="3158025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들은 과목</a:t>
            </a:r>
          </a:p>
        </p:txBody>
      </p:sp>
      <p:sp>
        <p:nvSpPr>
          <p:cNvPr id="246" name="직사각형 245"/>
          <p:cNvSpPr/>
          <p:nvPr/>
        </p:nvSpPr>
        <p:spPr>
          <a:xfrm>
            <a:off x="4209978" y="3123531"/>
            <a:ext cx="790836" cy="345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4848937" y="3839080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학기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4028038" y="3840282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연도</a:t>
            </a:r>
          </a:p>
        </p:txBody>
      </p:sp>
      <p:sp>
        <p:nvSpPr>
          <p:cNvPr id="249" name="타원 248"/>
          <p:cNvSpPr/>
          <p:nvPr/>
        </p:nvSpPr>
        <p:spPr>
          <a:xfrm>
            <a:off x="3465191" y="3803450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0" name="타원 249"/>
          <p:cNvSpPr/>
          <p:nvPr/>
        </p:nvSpPr>
        <p:spPr>
          <a:xfrm>
            <a:off x="4248801" y="3814410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5082546" y="3815888"/>
            <a:ext cx="716692" cy="3542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52" name="직선 연결선 251"/>
          <p:cNvCxnSpPr>
            <a:stCxn id="251" idx="0"/>
            <a:endCxn id="246" idx="2"/>
          </p:cNvCxnSpPr>
          <p:nvPr/>
        </p:nvCxnSpPr>
        <p:spPr>
          <a:xfrm flipH="1" flipV="1">
            <a:off x="4605396" y="3469520"/>
            <a:ext cx="835496" cy="346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>
            <a:stCxn id="250" idx="0"/>
            <a:endCxn id="246" idx="2"/>
          </p:cNvCxnSpPr>
          <p:nvPr/>
        </p:nvCxnSpPr>
        <p:spPr>
          <a:xfrm flipH="1" flipV="1">
            <a:off x="4605396" y="3469520"/>
            <a:ext cx="1751" cy="344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stCxn id="249" idx="0"/>
            <a:endCxn id="246" idx="2"/>
          </p:cNvCxnSpPr>
          <p:nvPr/>
        </p:nvCxnSpPr>
        <p:spPr>
          <a:xfrm flipV="1">
            <a:off x="3823537" y="3469520"/>
            <a:ext cx="781859" cy="333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3243868" y="3851469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성적</a:t>
            </a:r>
          </a:p>
        </p:txBody>
      </p:sp>
      <p:sp>
        <p:nvSpPr>
          <p:cNvPr id="271" name="다이아몬드 270"/>
          <p:cNvSpPr/>
          <p:nvPr/>
        </p:nvSpPr>
        <p:spPr>
          <a:xfrm>
            <a:off x="2128083" y="4675524"/>
            <a:ext cx="763516" cy="712438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2" name="다이아몬드 271"/>
          <p:cNvSpPr/>
          <p:nvPr/>
        </p:nvSpPr>
        <p:spPr>
          <a:xfrm>
            <a:off x="2191509" y="4743981"/>
            <a:ext cx="653488" cy="580963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2570818" y="3077364"/>
            <a:ext cx="37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2623612" y="225471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2675929" y="522724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2631147" y="4451402"/>
            <a:ext cx="37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4" name="다이아몬드 283"/>
          <p:cNvSpPr/>
          <p:nvPr/>
        </p:nvSpPr>
        <p:spPr>
          <a:xfrm>
            <a:off x="6251037" y="4306368"/>
            <a:ext cx="763516" cy="712438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053126" y="4519702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소속</a:t>
            </a:r>
          </a:p>
        </p:txBody>
      </p:sp>
      <p:sp>
        <p:nvSpPr>
          <p:cNvPr id="285" name="다이아몬드 284"/>
          <p:cNvSpPr/>
          <p:nvPr/>
        </p:nvSpPr>
        <p:spPr>
          <a:xfrm>
            <a:off x="8941605" y="4142622"/>
            <a:ext cx="763516" cy="712438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8743694" y="4355956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소속</a:t>
            </a:r>
          </a:p>
        </p:txBody>
      </p:sp>
      <p:cxnSp>
        <p:nvCxnSpPr>
          <p:cNvPr id="299" name="직선 연결선 298"/>
          <p:cNvCxnSpPr/>
          <p:nvPr/>
        </p:nvCxnSpPr>
        <p:spPr>
          <a:xfrm flipH="1" flipV="1">
            <a:off x="7034862" y="3665897"/>
            <a:ext cx="611736" cy="383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/>
          <p:cNvCxnSpPr>
            <a:stCxn id="231" idx="2"/>
            <a:endCxn id="28" idx="3"/>
          </p:cNvCxnSpPr>
          <p:nvPr/>
        </p:nvCxnSpPr>
        <p:spPr>
          <a:xfrm flipH="1" flipV="1">
            <a:off x="7038367" y="3704598"/>
            <a:ext cx="613735" cy="849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stCxn id="233" idx="2"/>
          </p:cNvCxnSpPr>
          <p:nvPr/>
        </p:nvCxnSpPr>
        <p:spPr>
          <a:xfrm flipH="1" flipV="1">
            <a:off x="7077723" y="3693992"/>
            <a:ext cx="574379" cy="134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다이아몬드 311"/>
          <p:cNvSpPr/>
          <p:nvPr/>
        </p:nvSpPr>
        <p:spPr>
          <a:xfrm>
            <a:off x="6249759" y="2364018"/>
            <a:ext cx="763516" cy="712438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6051848" y="2577352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수강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9429875" y="470503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9404407" y="3947442"/>
            <a:ext cx="37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8669003" y="143117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7794912" y="1479238"/>
            <a:ext cx="37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6738135" y="291450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6723701" y="2164530"/>
            <a:ext cx="37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6726893" y="479388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6678867" y="4058454"/>
            <a:ext cx="372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3855752" y="135175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4568273" y="1369891"/>
            <a:ext cx="345877" cy="335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5" name="직선 연결선 324"/>
          <p:cNvCxnSpPr/>
          <p:nvPr/>
        </p:nvCxnSpPr>
        <p:spPr>
          <a:xfrm>
            <a:off x="2490048" y="4149096"/>
            <a:ext cx="532" cy="55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/>
          <p:cNvCxnSpPr/>
          <p:nvPr/>
        </p:nvCxnSpPr>
        <p:spPr>
          <a:xfrm>
            <a:off x="2488668" y="3132402"/>
            <a:ext cx="532" cy="55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다이아몬드 330"/>
          <p:cNvSpPr/>
          <p:nvPr/>
        </p:nvSpPr>
        <p:spPr>
          <a:xfrm>
            <a:off x="3965147" y="1386323"/>
            <a:ext cx="763516" cy="712438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3767236" y="1599657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소유</a:t>
            </a:r>
          </a:p>
        </p:txBody>
      </p:sp>
      <p:sp>
        <p:nvSpPr>
          <p:cNvPr id="333" name="다이아몬드 332"/>
          <p:cNvSpPr/>
          <p:nvPr/>
        </p:nvSpPr>
        <p:spPr>
          <a:xfrm>
            <a:off x="8038679" y="1448363"/>
            <a:ext cx="763516" cy="712438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7840768" y="1666082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강의</a:t>
            </a:r>
          </a:p>
        </p:txBody>
      </p:sp>
      <p:cxnSp>
        <p:nvCxnSpPr>
          <p:cNvPr id="353" name="연결선: 꺾임 352"/>
          <p:cNvCxnSpPr>
            <a:endCxn id="27" idx="0"/>
          </p:cNvCxnSpPr>
          <p:nvPr/>
        </p:nvCxnSpPr>
        <p:spPr>
          <a:xfrm rot="16200000" flipH="1">
            <a:off x="8730943" y="1891800"/>
            <a:ext cx="669094" cy="530386"/>
          </a:xfrm>
          <a:prstGeom prst="bentConnector3">
            <a:avLst>
              <a:gd name="adj1" fmla="val -12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/>
          <p:cNvSpPr txBox="1"/>
          <p:nvPr/>
        </p:nvSpPr>
        <p:spPr>
          <a:xfrm>
            <a:off x="1921529" y="4917633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성적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1930964" y="2671348"/>
            <a:ext cx="1159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성적</a:t>
            </a:r>
          </a:p>
        </p:txBody>
      </p:sp>
    </p:spTree>
    <p:extLst>
      <p:ext uri="{BB962C8B-B14F-4D97-AF65-F5344CB8AC3E}">
        <p14:creationId xmlns:p14="http://schemas.microsoft.com/office/powerpoint/2010/main" val="102350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ER</a:t>
            </a:r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모델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2000" dirty="0" err="1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ERwin</a:t>
            </a:r>
            <a:endParaRPr lang="en-US" altLang="ko-KR" sz="20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127" t="12290" r="5763"/>
          <a:stretch/>
        </p:blipFill>
        <p:spPr>
          <a:xfrm>
            <a:off x="1713571" y="1277759"/>
            <a:ext cx="8764858" cy="54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10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상세설명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학수번호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964395" y="2254914"/>
            <a:ext cx="2622084" cy="2173821"/>
            <a:chOff x="964395" y="2254914"/>
            <a:chExt cx="2622084" cy="2173821"/>
          </a:xfrm>
        </p:grpSpPr>
        <p:cxnSp>
          <p:nvCxnSpPr>
            <p:cNvPr id="16" name="꺾인 연결선 15"/>
            <p:cNvCxnSpPr/>
            <p:nvPr/>
          </p:nvCxnSpPr>
          <p:spPr>
            <a:xfrm rot="10800000">
              <a:off x="1669002" y="2485747"/>
              <a:ext cx="1225118" cy="798990"/>
            </a:xfrm>
            <a:prstGeom prst="bentConnector3">
              <a:avLst>
                <a:gd name="adj1" fmla="val 2898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64395" y="2254914"/>
              <a:ext cx="95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0404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년도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 flipH="1">
              <a:off x="2468881" y="3305057"/>
              <a:ext cx="1037799" cy="0"/>
            </a:xfrm>
            <a:prstGeom prst="line">
              <a:avLst/>
            </a:prstGeom>
            <a:ln w="571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281560" y="3105296"/>
              <a:ext cx="130491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/>
                <a:t>16</a:t>
              </a:r>
              <a:endParaRPr lang="ko-KR" altLang="en-US" sz="8000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395679" y="3093605"/>
            <a:ext cx="2069337" cy="2100574"/>
            <a:chOff x="3395679" y="3093605"/>
            <a:chExt cx="2069337" cy="2100574"/>
          </a:xfrm>
        </p:grpSpPr>
        <p:cxnSp>
          <p:nvCxnSpPr>
            <p:cNvPr id="9" name="꺾인 연결선 8"/>
            <p:cNvCxnSpPr/>
            <p:nvPr/>
          </p:nvCxnSpPr>
          <p:spPr>
            <a:xfrm>
              <a:off x="3776935" y="4334338"/>
              <a:ext cx="729293" cy="629009"/>
            </a:xfrm>
            <a:prstGeom prst="bentConnector3">
              <a:avLst>
                <a:gd name="adj1" fmla="val 6007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06228" y="4732514"/>
              <a:ext cx="95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0404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학기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 flipH="1">
              <a:off x="3586480" y="4270257"/>
              <a:ext cx="447040" cy="0"/>
            </a:xfrm>
            <a:prstGeom prst="line">
              <a:avLst/>
            </a:prstGeom>
            <a:ln w="571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395679" y="3093605"/>
              <a:ext cx="7949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/>
                <a:t>1</a:t>
              </a:r>
              <a:endParaRPr lang="ko-KR" altLang="en-US" sz="8000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957140" y="2254914"/>
            <a:ext cx="3470354" cy="2173821"/>
            <a:chOff x="3957140" y="2254914"/>
            <a:chExt cx="3470354" cy="2173821"/>
          </a:xfrm>
        </p:grpSpPr>
        <p:cxnSp>
          <p:nvCxnSpPr>
            <p:cNvPr id="13" name="꺾인 연결선 12"/>
            <p:cNvCxnSpPr/>
            <p:nvPr/>
          </p:nvCxnSpPr>
          <p:spPr>
            <a:xfrm rot="10800000" flipH="1">
              <a:off x="4443664" y="2485746"/>
              <a:ext cx="1225118" cy="798990"/>
            </a:xfrm>
            <a:prstGeom prst="bentConnector3">
              <a:avLst>
                <a:gd name="adj1" fmla="val 2898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616605" y="2254914"/>
              <a:ext cx="1810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0404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이수구분</a:t>
              </a:r>
            </a:p>
          </p:txBody>
        </p:sp>
        <p:cxnSp>
          <p:nvCxnSpPr>
            <p:cNvPr id="41" name="직선 연결선 40"/>
            <p:cNvCxnSpPr/>
            <p:nvPr/>
          </p:nvCxnSpPr>
          <p:spPr>
            <a:xfrm flipH="1">
              <a:off x="4033521" y="3308114"/>
              <a:ext cx="1727199" cy="0"/>
            </a:xfrm>
            <a:prstGeom prst="line">
              <a:avLst/>
            </a:prstGeom>
            <a:ln w="571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957140" y="3105296"/>
              <a:ext cx="20955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/>
                <a:t>089</a:t>
              </a:r>
              <a:endParaRPr lang="ko-KR" altLang="en-US" sz="80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630709" y="3098307"/>
            <a:ext cx="2028494" cy="2095872"/>
            <a:chOff x="5630709" y="3098307"/>
            <a:chExt cx="2028494" cy="2095872"/>
          </a:xfrm>
        </p:grpSpPr>
        <p:cxnSp>
          <p:nvCxnSpPr>
            <p:cNvPr id="15" name="꺾인 연결선 14"/>
            <p:cNvCxnSpPr/>
            <p:nvPr/>
          </p:nvCxnSpPr>
          <p:spPr>
            <a:xfrm>
              <a:off x="5971122" y="4334337"/>
              <a:ext cx="729293" cy="629009"/>
            </a:xfrm>
            <a:prstGeom prst="bentConnector3">
              <a:avLst>
                <a:gd name="adj1" fmla="val 6007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700415" y="4732514"/>
              <a:ext cx="95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0404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영역</a:t>
              </a:r>
            </a:p>
          </p:txBody>
        </p:sp>
        <p:cxnSp>
          <p:nvCxnSpPr>
            <p:cNvPr id="34" name="직선 연결선 33"/>
            <p:cNvCxnSpPr/>
            <p:nvPr/>
          </p:nvCxnSpPr>
          <p:spPr>
            <a:xfrm flipH="1">
              <a:off x="5760720" y="4296754"/>
              <a:ext cx="538480" cy="0"/>
            </a:xfrm>
            <a:prstGeom prst="line">
              <a:avLst/>
            </a:prstGeom>
            <a:ln w="571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630709" y="3098307"/>
              <a:ext cx="7985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/>
                <a:t>0</a:t>
              </a:r>
              <a:endParaRPr lang="ko-KR" altLang="en-US" sz="8000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203033" y="2540405"/>
            <a:ext cx="2830914" cy="1888330"/>
            <a:chOff x="6203033" y="2540405"/>
            <a:chExt cx="2830914" cy="1888330"/>
          </a:xfrm>
        </p:grpSpPr>
        <p:cxnSp>
          <p:nvCxnSpPr>
            <p:cNvPr id="20" name="꺾인 연결선 19"/>
            <p:cNvCxnSpPr/>
            <p:nvPr/>
          </p:nvCxnSpPr>
          <p:spPr>
            <a:xfrm flipV="1">
              <a:off x="7021054" y="2765156"/>
              <a:ext cx="1215338" cy="473829"/>
            </a:xfrm>
            <a:prstGeom prst="bentConnector3">
              <a:avLst>
                <a:gd name="adj1" fmla="val 3185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236392" y="2540405"/>
              <a:ext cx="7975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rgbClr val="40404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과목</a:t>
              </a:r>
              <a:endParaRPr lang="ko-KR" altLang="en-US" sz="2400" dirty="0">
                <a:solidFill>
                  <a:srgbClr val="404040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6246964" y="3305057"/>
              <a:ext cx="1727199" cy="0"/>
            </a:xfrm>
            <a:prstGeom prst="line">
              <a:avLst/>
            </a:prstGeom>
            <a:ln w="571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203033" y="3105296"/>
              <a:ext cx="19090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/>
                <a:t>001</a:t>
              </a:r>
              <a:endParaRPr lang="ko-KR" altLang="en-US" sz="8000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896999" y="3093605"/>
            <a:ext cx="1976674" cy="2187982"/>
            <a:chOff x="7896999" y="3093605"/>
            <a:chExt cx="1976674" cy="2187982"/>
          </a:xfrm>
        </p:grpSpPr>
        <p:cxnSp>
          <p:nvCxnSpPr>
            <p:cNvPr id="24" name="꺾인 연결선 23"/>
            <p:cNvCxnSpPr/>
            <p:nvPr/>
          </p:nvCxnSpPr>
          <p:spPr>
            <a:xfrm>
              <a:off x="8216072" y="4353702"/>
              <a:ext cx="729293" cy="629009"/>
            </a:xfrm>
            <a:prstGeom prst="bentConnector3">
              <a:avLst>
                <a:gd name="adj1" fmla="val 6007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914885" y="4819922"/>
              <a:ext cx="95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404040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분반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7997632" y="4296754"/>
              <a:ext cx="538480" cy="0"/>
            </a:xfrm>
            <a:prstGeom prst="line">
              <a:avLst/>
            </a:prstGeom>
            <a:ln w="571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896999" y="3093605"/>
              <a:ext cx="7985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dirty="0"/>
                <a:t>0</a:t>
              </a:r>
              <a:endParaRPr lang="ko-KR" altLang="en-US" sz="8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16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상세설명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이수구분</a:t>
            </a:r>
            <a:r>
              <a:rPr lang="en-US" altLang="ko-KR" sz="20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20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영역</a:t>
            </a:r>
            <a:endParaRPr lang="en-US" altLang="ko-KR" sz="20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042" y="1630937"/>
            <a:ext cx="438849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이수구분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0~99	     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100~999 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비전공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Ex)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컴정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= 089</a:t>
            </a: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기초교양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100</a:t>
            </a: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일반교양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101</a:t>
            </a: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핵심교양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102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MSC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103 	</a:t>
            </a: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4900" y="1630937"/>
            <a:ext cx="438849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영역 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b="1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MSC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수학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MSC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과학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MSC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전산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일반교양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역사와 문화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	 2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언어와 논리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	 3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외국어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	 4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예술과철학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	 5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사회과경제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전공필수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1</a:t>
            </a:r>
          </a:p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총 전공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	 0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27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D2D3D2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상세설명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수강테이블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3" name="U자형 화살표 9"/>
          <p:cNvSpPr/>
          <p:nvPr/>
        </p:nvSpPr>
        <p:spPr>
          <a:xfrm flipH="1">
            <a:off x="7981256" y="568323"/>
            <a:ext cx="2149641" cy="1215189"/>
          </a:xfrm>
          <a:prstGeom prst="uturnArrow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U자형 화살표 3"/>
          <p:cNvSpPr/>
          <p:nvPr/>
        </p:nvSpPr>
        <p:spPr>
          <a:xfrm>
            <a:off x="3997039" y="514046"/>
            <a:ext cx="2149641" cy="1215189"/>
          </a:xfrm>
          <a:prstGeom prst="uturnArrow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noProof="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4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4940177" y="1432753"/>
          <a:ext cx="4004815" cy="4872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265">
                  <a:extLst>
                    <a:ext uri="{9D8B030D-6E8A-4147-A177-3AD203B41FA5}">
                      <a16:colId xmlns:a16="http://schemas.microsoft.com/office/drawing/2014/main" val="1579068907"/>
                    </a:ext>
                  </a:extLst>
                </a:gridCol>
                <a:gridCol w="1205775">
                  <a:extLst>
                    <a:ext uri="{9D8B030D-6E8A-4147-A177-3AD203B41FA5}">
                      <a16:colId xmlns:a16="http://schemas.microsoft.com/office/drawing/2014/main" val="504103341"/>
                    </a:ext>
                  </a:extLst>
                </a:gridCol>
                <a:gridCol w="1205775">
                  <a:extLst>
                    <a:ext uri="{9D8B030D-6E8A-4147-A177-3AD203B41FA5}">
                      <a16:colId xmlns:a16="http://schemas.microsoft.com/office/drawing/2014/main" val="30172529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과목번호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재수강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737482"/>
                  </a:ext>
                </a:extLst>
              </a:tr>
              <a:tr h="400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16208900340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B489049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17928"/>
                  </a:ext>
                </a:extLst>
              </a:tr>
              <a:tr h="400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16208900340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B489054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</a:t>
                      </a:r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31855"/>
                  </a:ext>
                </a:extLst>
              </a:tr>
              <a:tr h="400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16208900221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B489049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646494"/>
                  </a:ext>
                </a:extLst>
              </a:tr>
              <a:tr h="400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16210000421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A989063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</a:t>
                      </a:r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535432"/>
                  </a:ext>
                </a:extLst>
              </a:tr>
              <a:tr h="400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16208900340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A989063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96522"/>
                  </a:ext>
                </a:extLst>
              </a:tr>
              <a:tr h="400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16208900221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B489056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519203"/>
                  </a:ext>
                </a:extLst>
              </a:tr>
              <a:tr h="400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217962"/>
                  </a:ext>
                </a:extLst>
              </a:tr>
              <a:tr h="400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881784"/>
                  </a:ext>
                </a:extLst>
              </a:tr>
              <a:tr h="1303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693113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469265" y="121731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30897" y="141736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학생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7996" y="1743866"/>
          <a:ext cx="4758323" cy="4493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638">
                  <a:extLst>
                    <a:ext uri="{9D8B030D-6E8A-4147-A177-3AD203B41FA5}">
                      <a16:colId xmlns:a16="http://schemas.microsoft.com/office/drawing/2014/main" val="1579068907"/>
                    </a:ext>
                  </a:extLst>
                </a:gridCol>
                <a:gridCol w="752737">
                  <a:extLst>
                    <a:ext uri="{9D8B030D-6E8A-4147-A177-3AD203B41FA5}">
                      <a16:colId xmlns:a16="http://schemas.microsoft.com/office/drawing/2014/main" val="504103341"/>
                    </a:ext>
                  </a:extLst>
                </a:gridCol>
                <a:gridCol w="752737">
                  <a:extLst>
                    <a:ext uri="{9D8B030D-6E8A-4147-A177-3AD203B41FA5}">
                      <a16:colId xmlns:a16="http://schemas.microsoft.com/office/drawing/2014/main" val="3017252909"/>
                    </a:ext>
                  </a:extLst>
                </a:gridCol>
                <a:gridCol w="752737">
                  <a:extLst>
                    <a:ext uri="{9D8B030D-6E8A-4147-A177-3AD203B41FA5}">
                      <a16:colId xmlns:a16="http://schemas.microsoft.com/office/drawing/2014/main" val="3350417607"/>
                    </a:ext>
                  </a:extLst>
                </a:gridCol>
                <a:gridCol w="752737">
                  <a:extLst>
                    <a:ext uri="{9D8B030D-6E8A-4147-A177-3AD203B41FA5}">
                      <a16:colId xmlns:a16="http://schemas.microsoft.com/office/drawing/2014/main" val="4197993860"/>
                    </a:ext>
                  </a:extLst>
                </a:gridCol>
                <a:gridCol w="752737">
                  <a:extLst>
                    <a:ext uri="{9D8B030D-6E8A-4147-A177-3AD203B41FA5}">
                      <a16:colId xmlns:a16="http://schemas.microsoft.com/office/drawing/2014/main" val="521524744"/>
                    </a:ext>
                  </a:extLst>
                </a:gridCol>
              </a:tblGrid>
              <a:tr h="699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과목 번호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과목이름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...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시간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737482"/>
                  </a:ext>
                </a:extLst>
              </a:tr>
              <a:tr h="699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16208900340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네트워크실험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17928"/>
                  </a:ext>
                </a:extLst>
              </a:tr>
              <a:tr h="699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16208900221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데이터베이스 및 실습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31855"/>
                  </a:ext>
                </a:extLst>
              </a:tr>
              <a:tr h="6990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16208900320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디지털 기술 융합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646494"/>
                  </a:ext>
                </a:extLst>
              </a:tr>
              <a:tr h="699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16210000421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논리와 사고</a:t>
                      </a:r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535432"/>
                  </a:ext>
                </a:extLst>
              </a:tr>
              <a:tr h="998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9652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9020020" y="1840292"/>
          <a:ext cx="287393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817">
                  <a:extLst>
                    <a:ext uri="{9D8B030D-6E8A-4147-A177-3AD203B41FA5}">
                      <a16:colId xmlns:a16="http://schemas.microsoft.com/office/drawing/2014/main" val="504103341"/>
                    </a:ext>
                  </a:extLst>
                </a:gridCol>
                <a:gridCol w="1107841">
                  <a:extLst>
                    <a:ext uri="{9D8B030D-6E8A-4147-A177-3AD203B41FA5}">
                      <a16:colId xmlns:a16="http://schemas.microsoft.com/office/drawing/2014/main" val="464231294"/>
                    </a:ext>
                  </a:extLst>
                </a:gridCol>
                <a:gridCol w="614279">
                  <a:extLst>
                    <a:ext uri="{9D8B030D-6E8A-4147-A177-3AD203B41FA5}">
                      <a16:colId xmlns:a16="http://schemas.microsoft.com/office/drawing/2014/main" val="30172529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...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7374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B489049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이연경</a:t>
                      </a:r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1792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B489054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이윤정</a:t>
                      </a:r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3185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A989063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이석현</a:t>
                      </a:r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535432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693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071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4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8924" y="2118466"/>
            <a:ext cx="42190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설명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수강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13784" y="1399810"/>
          <a:ext cx="5557929" cy="5199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5084">
                  <a:extLst>
                    <a:ext uri="{9D8B030D-6E8A-4147-A177-3AD203B41FA5}">
                      <a16:colId xmlns:a16="http://schemas.microsoft.com/office/drawing/2014/main" val="1734774255"/>
                    </a:ext>
                  </a:extLst>
                </a:gridCol>
                <a:gridCol w="2932771">
                  <a:extLst>
                    <a:ext uri="{9D8B030D-6E8A-4147-A177-3AD203B41FA5}">
                      <a16:colId xmlns:a16="http://schemas.microsoft.com/office/drawing/2014/main" val="477310055"/>
                    </a:ext>
                  </a:extLst>
                </a:gridCol>
                <a:gridCol w="1400074">
                  <a:extLst>
                    <a:ext uri="{9D8B030D-6E8A-4147-A177-3AD203B41FA5}">
                      <a16:colId xmlns:a16="http://schemas.microsoft.com/office/drawing/2014/main" val="919095377"/>
                    </a:ext>
                  </a:extLst>
                </a:gridCol>
              </a:tblGrid>
              <a:tr h="535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학수번호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재수강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06361"/>
                  </a:ext>
                </a:extLst>
              </a:tr>
              <a:tr h="616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A989063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16208900340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59226"/>
                  </a:ext>
                </a:extLst>
              </a:tr>
              <a:tr h="61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B489049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16208900340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29857"/>
                  </a:ext>
                </a:extLst>
              </a:tr>
              <a:tr h="61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B489054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16208900340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58112"/>
                  </a:ext>
                </a:extLst>
              </a:tr>
              <a:tr h="61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B489049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16208900221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88060"/>
                  </a:ext>
                </a:extLst>
              </a:tr>
              <a:tr h="61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B489054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16208900320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210683"/>
                  </a:ext>
                </a:extLst>
              </a:tr>
              <a:tr h="616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A989063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16208900330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385114"/>
                  </a:ext>
                </a:extLst>
              </a:tr>
              <a:tr h="963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510030"/>
                  </a:ext>
                </a:extLst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6388564" y="2744123"/>
            <a:ext cx="5509148" cy="2511041"/>
            <a:chOff x="6337818" y="2405564"/>
            <a:chExt cx="5509148" cy="2511041"/>
          </a:xfrm>
        </p:grpSpPr>
        <p:grpSp>
          <p:nvGrpSpPr>
            <p:cNvPr id="6" name="그룹 5"/>
            <p:cNvGrpSpPr/>
            <p:nvPr/>
          </p:nvGrpSpPr>
          <p:grpSpPr>
            <a:xfrm>
              <a:off x="6337818" y="2734674"/>
              <a:ext cx="1894027" cy="1507899"/>
              <a:chOff x="5546583" y="2927543"/>
              <a:chExt cx="1894027" cy="1507899"/>
            </a:xfrm>
          </p:grpSpPr>
          <p:sp>
            <p:nvSpPr>
              <p:cNvPr id="4" name="갈매기형 수장 3"/>
              <p:cNvSpPr/>
              <p:nvPr/>
            </p:nvSpPr>
            <p:spPr>
              <a:xfrm>
                <a:off x="6096000" y="3272467"/>
                <a:ext cx="825623" cy="1162975"/>
              </a:xfrm>
              <a:prstGeom prst="chevron">
                <a:avLst/>
              </a:prstGeom>
              <a:solidFill>
                <a:srgbClr val="8086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546583" y="2927543"/>
                <a:ext cx="1894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A989063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시간표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8697950" y="2405564"/>
              <a:ext cx="3149016" cy="2511041"/>
              <a:chOff x="7705816" y="470517"/>
              <a:chExt cx="4147669" cy="3350515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7705817" y="479394"/>
                <a:ext cx="4140000" cy="33416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705817" y="470517"/>
                <a:ext cx="4140000" cy="470516"/>
              </a:xfrm>
              <a:prstGeom prst="rect">
                <a:avLst/>
              </a:prstGeom>
              <a:solidFill>
                <a:srgbClr val="8086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7705816" y="941032"/>
                <a:ext cx="540000" cy="2880000"/>
              </a:xfrm>
              <a:prstGeom prst="rect">
                <a:avLst/>
              </a:prstGeom>
              <a:solidFill>
                <a:srgbClr val="8086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242101" y="2359624"/>
                <a:ext cx="630314" cy="720000"/>
              </a:xfrm>
              <a:prstGeom prst="rect">
                <a:avLst/>
              </a:prstGeom>
              <a:solidFill>
                <a:srgbClr val="94B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0583332" y="940385"/>
                <a:ext cx="630314" cy="360000"/>
              </a:xfrm>
              <a:prstGeom prst="rect">
                <a:avLst/>
              </a:prstGeom>
              <a:solidFill>
                <a:srgbClr val="D759B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45168" y="937967"/>
                <a:ext cx="630314" cy="720000"/>
              </a:xfrm>
              <a:prstGeom prst="rect">
                <a:avLst/>
              </a:prstGeom>
              <a:solidFill>
                <a:srgbClr val="D759B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1223171" y="1642630"/>
                <a:ext cx="630314" cy="360000"/>
              </a:xfrm>
              <a:prstGeom prst="rect">
                <a:avLst/>
              </a:prstGeom>
              <a:solidFill>
                <a:srgbClr val="94B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상세설명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수강신청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3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noProof="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5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상세설명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Sql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select * from Professor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28" y="1333984"/>
            <a:ext cx="8807017" cy="54354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701" y="4038600"/>
            <a:ext cx="6461299" cy="27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1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noProof="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5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상세설명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Sql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select * from Department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1540592"/>
            <a:ext cx="11651886" cy="37785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195" y="3784600"/>
            <a:ext cx="7672506" cy="29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5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9615732" y="365455"/>
            <a:ext cx="2281991" cy="2248913"/>
          </a:xfrm>
          <a:prstGeom prst="rect">
            <a:avLst/>
          </a:prstGeom>
          <a:solidFill>
            <a:srgbClr val="94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CONTENTS</a:t>
            </a:r>
            <a:endParaRPr lang="ko-KR" altLang="en-US" sz="24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6295" y="578557"/>
            <a:ext cx="73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001</a:t>
            </a:r>
            <a:endParaRPr lang="ko-KR" altLang="en-US" sz="2400" dirty="0"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6295" y="2182768"/>
            <a:ext cx="73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002</a:t>
            </a:r>
            <a:endParaRPr lang="ko-KR" altLang="en-US" sz="2400" dirty="0"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6944" y="564802"/>
            <a:ext cx="226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아이디어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30903" y="2182767"/>
            <a:ext cx="226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요구분석서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903" y="2917727"/>
            <a:ext cx="226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ER </a:t>
            </a:r>
            <a:r>
              <a:rPr lang="ko-KR" altLang="en-US" sz="24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모델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6295" y="2917728"/>
            <a:ext cx="73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003</a:t>
            </a:r>
            <a:endParaRPr lang="ko-KR" altLang="en-US" sz="2400" dirty="0"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0904" y="1140031"/>
            <a:ext cx="301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문제정의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46945" y="1572804"/>
            <a:ext cx="301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아이디어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6294" y="4364463"/>
            <a:ext cx="73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004</a:t>
            </a:r>
            <a:endParaRPr lang="ko-KR" altLang="en-US" sz="2400" dirty="0"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0903" y="4364432"/>
            <a:ext cx="226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상세 설명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46944" y="3404421"/>
            <a:ext cx="301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ER diagram</a:t>
            </a:r>
            <a:endParaRPr lang="ko-KR" altLang="en-US" dirty="0"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0903" y="3831604"/>
            <a:ext cx="301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ERwin</a:t>
            </a:r>
            <a:endParaRPr lang="ko-KR" altLang="en-US" dirty="0"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0902" y="4866706"/>
            <a:ext cx="301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기본설명</a:t>
            </a:r>
            <a:endParaRPr lang="ko-KR" altLang="en-US" dirty="0"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30901" y="5276647"/>
            <a:ext cx="301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데이터베이스</a:t>
            </a:r>
            <a:endParaRPr lang="ko-KR" altLang="en-US" dirty="0"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0901" y="5669729"/>
            <a:ext cx="301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코드 설명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46944" y="6096529"/>
            <a:ext cx="301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403414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noProof="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5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상세설명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Sql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select * from Division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4" y="1362202"/>
            <a:ext cx="4667275" cy="52404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915901"/>
            <a:ext cx="7581900" cy="18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8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noProof="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5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상세설명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Sql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select * from Subject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3" y="1409525"/>
            <a:ext cx="11933954" cy="4038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3018917"/>
            <a:ext cx="5580063" cy="38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88549" y="338279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noProof="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5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9824" y="334558"/>
            <a:ext cx="7679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상세설명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Sql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select * from student; select * from register;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3521074"/>
            <a:ext cx="4173538" cy="28211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303811"/>
            <a:ext cx="9554104" cy="16065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675" y="4757981"/>
            <a:ext cx="6901703" cy="1960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2744526"/>
            <a:ext cx="5483225" cy="23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5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noProof="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5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상세설명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Sql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select * from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signuptable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;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422400"/>
            <a:ext cx="7855993" cy="470093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716334"/>
              </p:ext>
            </p:extLst>
          </p:nvPr>
        </p:nvGraphicFramePr>
        <p:xfrm>
          <a:off x="8401840" y="1898349"/>
          <a:ext cx="3568485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4050">
                  <a:extLst>
                    <a:ext uri="{9D8B030D-6E8A-4147-A177-3AD203B41FA5}">
                      <a16:colId xmlns:a16="http://schemas.microsoft.com/office/drawing/2014/main" val="1734774255"/>
                    </a:ext>
                  </a:extLst>
                </a:gridCol>
                <a:gridCol w="611990">
                  <a:extLst>
                    <a:ext uri="{9D8B030D-6E8A-4147-A177-3AD203B41FA5}">
                      <a16:colId xmlns:a16="http://schemas.microsoft.com/office/drawing/2014/main" val="477310055"/>
                    </a:ext>
                  </a:extLst>
                </a:gridCol>
                <a:gridCol w="619025">
                  <a:extLst>
                    <a:ext uri="{9D8B030D-6E8A-4147-A177-3AD203B41FA5}">
                      <a16:colId xmlns:a16="http://schemas.microsoft.com/office/drawing/2014/main" val="4197790906"/>
                    </a:ext>
                  </a:extLst>
                </a:gridCol>
                <a:gridCol w="569784">
                  <a:extLst>
                    <a:ext uri="{9D8B030D-6E8A-4147-A177-3AD203B41FA5}">
                      <a16:colId xmlns:a16="http://schemas.microsoft.com/office/drawing/2014/main" val="1684985560"/>
                    </a:ext>
                  </a:extLst>
                </a:gridCol>
                <a:gridCol w="576818">
                  <a:extLst>
                    <a:ext uri="{9D8B030D-6E8A-4147-A177-3AD203B41FA5}">
                      <a16:colId xmlns:a16="http://schemas.microsoft.com/office/drawing/2014/main" val="919095377"/>
                    </a:ext>
                  </a:extLst>
                </a:gridCol>
                <a:gridCol w="576818">
                  <a:extLst>
                    <a:ext uri="{9D8B030D-6E8A-4147-A177-3AD203B41FA5}">
                      <a16:colId xmlns:a16="http://schemas.microsoft.com/office/drawing/2014/main" val="218944306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6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063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592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2985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581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880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2106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38511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6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51003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256" y="0"/>
            <a:ext cx="3500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noProof="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6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9410" y="352200"/>
            <a:ext cx="4699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상세설명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코드설명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로그인 했을 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오류 검사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pic>
        <p:nvPicPr>
          <p:cNvPr id="5" name="Picture 1" descr="Suserid = S &#10;Suserpasswd &#10;E3if (Suserid &#10;Sid = S_POSTC' ] ; &#10;Spasswd = S_POSTC passwd' ] ; &#10;Sq u ery &#10;- &quot;select * froli Student where st 'Sid &#10;Sresult = Squery); &#10;if (Spasswd Suserpasswd) { &#10;st_id' ] ; &#10;- passwd' ] ; &#10;alert &#10;history. back(); &#10;&lt; / script&gt; &#10;Q php &#10;history. back(); &#10;&lt; / script&gt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5" y="1473560"/>
            <a:ext cx="5725895" cy="499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一 Y 一 0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37" y="1670728"/>
            <a:ext cx="2914302" cy="21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ydusr\AppData\Local\Packages\Microsoft.Office.OneNote_8wekyb3d8bbwe\TempState\msohtmlclipclip_image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37" y="4472945"/>
            <a:ext cx="17430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너이지 쬐시지 &#10;잘못된 다스워드입 니다- &#10;왘이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507" y="4472945"/>
            <a:ext cx="22574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32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6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상세설명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코드설명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시간표 만드는 부분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pic>
        <p:nvPicPr>
          <p:cNvPr id="9" name="Picture 1" descr="SresuIt4 &#10;idStudent= SidStudent &#10;SresuIt5 &#10;dl, el, &#10;SresuIt2 &#10;idStudent= SidStudent &#10;idStudent= SidStudent &#10;idStudent= SidStudent &#10;&quot;delete &#10;- &quot;insert &#10;timel, &#10;time2, &#10;timeî, &#10;time4, &#10;time5, &#10;time6, &#10;time,' &#10;time8, &#10;time9, &#10;signuptable Where &#10;into signuptable( &#10;al, &#10;cl, &#10;a4, b4, c4,d4, e4, &#10;bl. &#10;b9 , &#10;d9,e9, idStudent) &#10;4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nul I, &#10;values &#10;SidStudent &#10;&quot;select &#10;update &#10;update &#10;update &#10;Register, &#10;Subject Where 'SidStudent &#10;and &#10;id&quot;) &#10;Saa &#10;Sbb &#10;Sc c &#10;- Srow2C'timeI &#10;= Srow2C'time2' ] ; &#10;= Srow2C'timeB' ] ; &#10;SsubjectName = Srow2C name &#10;/ /Ssb_id &#10;SresuIt3 &#10;SresuIt3 &#10;SresuIt3 &#10;sb_id&quot;]; &#10;signuptable &#10;signuptable &#10;signuptable &#10;set &#10;set &#10;set &#10;Saa &#10;= SsubjectName &#10;Sbb = &#10;SsubjectName &#10;Scc &#10;= SsubjectName &#10;Where &#10;Where &#10;Wher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5" y="1326262"/>
            <a:ext cx="9419459" cy="526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41 &#10;5]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886" y="1905824"/>
            <a:ext cx="5445977" cy="222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677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D2D3D2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99411" y="352200"/>
            <a:ext cx="6116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상세설명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코드설명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수강신청 가능한 과목들을 띄우는 부분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pic>
        <p:nvPicPr>
          <p:cNvPr id="5" name="Picture 1" descr="(form method &#10;&lt; table &#10;&quot;POST&quot; &#10;action= &#10;align: center&quot; &gt; &#10;Q php &#10;Sq u ery &#10;Sresult &#10;- &quot;select * from Subject&quot;; &#10;- Squery); &#10;while (Srow = { &#10;Ssb_id = S &#10;sb_id']; &#10;Sdivision &#10;SrowC 'division' ] ; &#10;Sarea = S &#10;rowC'area'], &#10;Spr_id = S &#10;Sname = S &#10;name ] , &#10;Scredits = credits' ] ; &#10;SminPerson &#10;SregPerson &#10;Stat Person &#10;Stine = S &#10;Sclassroom &#10;SrowC 'minPerson &#10;- SrowC regPerson &#10;SrowC totPerson &#10;'time']; &#10;- Snow? classroom' &#10;Scampus = campus ] ; &#10;Snote = S &#10;note']; &#10;Ssb_id &#10;Sdivision &#10;Sarea &#10;- Spr_id &#10;Sname &#10;Scredits &#10;SminPerson &#10;- SregPerson &#10;StotPerson &#10;Stime &#10;Sclassroom &#10;- Scampus &#10;Snote &#10;name-&quot;checkedSubjectC]&quot; &#10;value-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5" y="1121641"/>
            <a:ext cx="5092874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전 수강 신청 가능 과목 &#10;싄호 및 시스템 &#10;싄호 및 시스템 &#10;싄호 및 시스템 &#10;卜 수 벼 호 &#10;이수구문 &#10;컴퓨터접보토시 &#10;16203900330 &#10;고 하 &#10;컴퓨터 접보톨싄 &#10;1 6208900340 &#10;고 하 &#10;컴퓨터 접보톨싄 &#10;16203900끄0 &#10;고 하 &#10;컴퓨터 접보톨싄 &#10;16203900끄1 &#10;고 하 &#10;컴퓨터접보토시 &#10;16203900끄2 &#10;고 하 &#10;컴퓨터접보토시 &#10;16203900230 &#10;고 하 &#10;컴퓨터 접보톨싄 &#10;16203900231 &#10;고 하 &#10;컴퓨터 접보톨싄 &#10;16203900232 &#10;고 하 &#10;전공 선 택 &#10;전공 선 택 &#10;져 고 표 I 人 &#10;져 고 표 I 人 &#10;져 고 표 I 人 &#10;져 고 표 I 人 &#10;져 고 표 I 人 &#10;져 고 표 I 人 &#10;교수이름l &#10;유 묳셬 &#10;八러 므 •`켜 &#10;안 호 업 &#10;지인 호 &#10;지인 호 &#10;화 •`켜 &#10;임찬숙 &#10;안 호 업 &#10;과목이름 &#10;데이터사이언스(+) &#10;데이터베이스 및 실습 &#10;인터넷 공학 &#10;인터넷 공학 &#10;인터넷 공학 &#10;학 &#10;3 &#10;3 &#10;3 &#10;3 &#10;3 &#10;3 &#10;3 &#10;3 &#10;최소인 &#10;10 &#10;10 &#10;10 &#10;10 &#10;10 &#10;10 &#10;10 &#10;10 &#10;수갑인 &#10;0 &#10;0 &#10;0 &#10;0 &#10;0 &#10;0 &#10;0 &#10;0 &#10;최대인 &#10;12 &#10;30 &#10;26 &#10;26 &#10;26 &#10;26 &#10;26 &#10;26 &#10;시간: &#10;월 12목1 &#10;78급 3 &#10;월위수2 &#10;78급 6 &#10;목 5급위 &#10;화12목2 &#10;수 56콕5 &#10;화2수56 &#10;갑의 &#10;0311 &#10;0420 &#10;0420 &#10;0419 &#10;0419 &#10;0420 &#10;0420 &#10;0419 &#10;캡떠스구 &#10;세좋 &#10;세좋 &#10;세좋 &#10;세좋 &#10;세좋 &#10;세좋 &#10;세좋 &#10;세좋 &#10;비고 &#10;口 &#10;口 &#10;口 &#10;口 &#10;口 &#10;口 &#10;口 &#10;口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1984917"/>
            <a:ext cx="7687993" cy="32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318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6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9411" y="352200"/>
            <a:ext cx="7052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상세설명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코드설명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수강철회 할 수 있는 과목 목록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과목 철회하는 부분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pic>
        <p:nvPicPr>
          <p:cNvPr id="5" name="Picture 1" descr="3 foreach (S_POSTC' checkedSubject'] as Svalue) { &#10;Ssb_id &#10;Sq u ery &#10;Sresult &#10;- Svalue; &#10;- &quot;delete from Resister where 'Sst_id' &#10;- Squery); &#10;ANJ sb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18" y="2837208"/>
            <a:ext cx="8755626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q u ery &#10;- &quot;select * froli resister, subject &#10;/ /Squery &#10;&quot;select s. * fnrn Register as r, &#10;Sresult &#10;- Squery); &#10;where and st &#10;Subject as s where and r. st &#10;'Sst_id' &#10;'Sst_id';&quot;•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" y="1670806"/>
            <a:ext cx="11875911" cy="85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수강절회가능과목 &#10;卜 수 벼 호 &#10;이수구문 &#10;162089003% 퓨터 접 보 싄 공학 전 공선 택 &#10;교수이름 과목이름 &#10;유묳셬 데이터사이언스(+) 3 &#10;학정 최소인 원 수갑인 원 최대 인원 시간 갑의 실 머스구문 비고 &#10;12 월 12목1 0311 &#10;30 월 3화3콕 3 0411 &#10;3 &#10;10 &#10;10 &#10;0 &#10;0 &#10;세좋 &#10;口 &#10;1 621 0320010 &#10;MSC &#10;과학 &#10;八러 口국 &#10;대학물리 (2) &#10;세좋 &#10;커 八러 &#10;수그。럴회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4" y="4937489"/>
            <a:ext cx="9594375" cy="15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765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6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D2D3D2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9410" y="352200"/>
            <a:ext cx="5592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상세설명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코드설명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8684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+mn-cs"/>
              </a:rPr>
              <a:t>수강신청시 과목이 겹칠 경우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808684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+mn-cs"/>
            </a:endParaRPr>
          </a:p>
        </p:txBody>
      </p:sp>
      <p:pic>
        <p:nvPicPr>
          <p:cNvPr id="5" name="Picture 1" descr="foreach (S_POSTC' checkedSubject'] &#10;Ssb_id = Svalue; &#10;SresuIt9 = &#10;&quot;insert into Resister (st_id, &#10;as Svalue) &#10;&quot;SELECT &#10;Srow8 = &#10;Stimel= Srow8C&quot;timeI&quot;]; &#10;Stime2= Srow8C&quot;time2&quot;], &#10;Stime3= Srow8C&quot;time3&quot;]; &#10;&quot;select &#10;froli Subject where sb_id = &#10;Ssb_id &#10;count( &#10;'Stillel &#10;Stille2') or tille2 'Stillel &#10;else { &#10;&quot;select count( &#10;'Stillel &#10;Stille2 &#10;StilleS') or tille2 &#10;(SresuIt6) ; &#10;if(Srow6C &#10;else { &#10;) ; &lt; / script&gt;Q &#10;* ) froli Resister, &#10;Stille2') or tires &#10;* ) froli Resister, &#10;Stillel &#10;Stille2 &#10;Subject where 'SidStudent &#10;'Stillel &#10;Stille2 &#10;Subject where 'SidStudent &#10;and and &#10;and and &#10;(tirel &#10;(tirel &#10;StilleS') or &#10;retake) &#10;tires &#10;values &#10;Stillel &#10;Stille2 &#10;Stime3'));&quot;), &#10;SidStudent &#10;Ssb_id &#10;Sretak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5" y="1459416"/>
            <a:ext cx="100488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C:\Users\ydusr\AppData\Local\Packages\Microsoft.Office.OneNote_8wekyb3d8bbwe\TempState\msohtmlclipclip_image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377" y="855023"/>
            <a:ext cx="164782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31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상세설명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동영상</a:t>
            </a:r>
            <a:endParaRPr lang="en-US" altLang="ko-KR" sz="20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3" name="bandicam 2016-12-12 08-49-34-2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715" y="1304452"/>
            <a:ext cx="10359483" cy="54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아이디어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문제정의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90863" y="1275639"/>
            <a:ext cx="5144940" cy="5357651"/>
            <a:chOff x="3146805" y="1142474"/>
            <a:chExt cx="5144940" cy="53576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6805" y="1142474"/>
              <a:ext cx="5144940" cy="535765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57242" y="1437054"/>
              <a:ext cx="2086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 과목이 </a:t>
              </a:r>
              <a:r>
                <a:rPr lang="ko-KR" altLang="en-US" dirty="0" err="1"/>
                <a:t>꿀강이라던뎅</a:t>
              </a:r>
              <a:r>
                <a:rPr lang="ko-KR" altLang="en-US" dirty="0"/>
                <a:t> </a:t>
              </a:r>
              <a:r>
                <a:rPr lang="ko-KR" altLang="en-US" dirty="0" err="1"/>
                <a:t>헤헿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 rot="426473">
            <a:off x="4057095" y="3338004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수강신청화면</a:t>
            </a:r>
          </a:p>
        </p:txBody>
      </p:sp>
    </p:spTree>
    <p:extLst>
      <p:ext uri="{BB962C8B-B14F-4D97-AF65-F5344CB8AC3E}">
        <p14:creationId xmlns:p14="http://schemas.microsoft.com/office/powerpoint/2010/main" val="2762258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4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5400000">
            <a:off x="6096000" y="1878931"/>
            <a:ext cx="3080084" cy="3100137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4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Q &amp; A</a:t>
            </a:r>
            <a:endParaRPr lang="ko-KR" altLang="en-US" sz="4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2766" y="2839453"/>
            <a:ext cx="2920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Q &amp; A</a:t>
            </a:r>
            <a:endParaRPr lang="ko-KR" altLang="en-US" sz="7200" dirty="0">
              <a:solidFill>
                <a:schemeClr val="bg1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1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아이디어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문제정의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841240" y="2926080"/>
            <a:ext cx="2509520" cy="10058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404040"/>
                </a:solidFill>
              </a:rPr>
              <a:t>수강신청하기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840866" y="3647750"/>
            <a:ext cx="950242" cy="1004026"/>
            <a:chOff x="2441172" y="3759510"/>
            <a:chExt cx="950242" cy="1004026"/>
          </a:xfrm>
        </p:grpSpPr>
        <p:sp>
          <p:nvSpPr>
            <p:cNvPr id="4" name="오른쪽 화살표 3"/>
            <p:cNvSpPr/>
            <p:nvPr/>
          </p:nvSpPr>
          <p:spPr>
            <a:xfrm rot="14436720">
              <a:off x="2368637" y="3892971"/>
              <a:ext cx="964475" cy="697553"/>
            </a:xfrm>
            <a:prstGeom prst="rightArrow">
              <a:avLst>
                <a:gd name="adj1" fmla="val 32950"/>
                <a:gd name="adj2" fmla="val 985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172" y="3813294"/>
              <a:ext cx="950242" cy="95024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2740241" y="1404891"/>
            <a:ext cx="6711518" cy="4048218"/>
            <a:chOff x="3699302" y="1916299"/>
            <a:chExt cx="4793395" cy="302540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59" b="96474" l="954" r="99841">
                          <a14:foregroundMark x1="30207" y1="11083" x2="52146" y2="9320"/>
                          <a14:foregroundMark x1="51510" y1="7053" x2="97297" y2="9068"/>
                          <a14:foregroundMark x1="34340" y1="6801" x2="1749" y2="7557"/>
                          <a14:foregroundMark x1="96184" y1="6297" x2="98251" y2="15113"/>
                          <a14:foregroundMark x1="44515" y1="95214" x2="44515" y2="95718"/>
                          <a14:foregroundMark x1="98251" y1="75567" x2="98251" y2="75567"/>
                          <a14:backgroundMark x1="32273" y1="504" x2="32273" y2="504"/>
                          <a14:backgroundMark x1="32432" y1="504" x2="49444" y2="1008"/>
                          <a14:backgroundMark x1="59459" y1="252" x2="71383" y2="2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302" y="1916299"/>
              <a:ext cx="4793395" cy="302540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252404" y="3107184"/>
              <a:ext cx="3808520" cy="541538"/>
            </a:xfrm>
            <a:prstGeom prst="rect">
              <a:avLst/>
            </a:prstGeom>
            <a:solidFill>
              <a:srgbClr val="FFFC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47602" y="3193287"/>
              <a:ext cx="4296793" cy="713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/>
                <a:t>시간이 중복되어 과목을 담을 수 없습니다</a:t>
              </a:r>
              <a:r>
                <a:rPr lang="en-US" altLang="ko-KR" sz="2800" dirty="0"/>
                <a:t>.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37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아이디어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문제정의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836"/>
          <a:stretch/>
        </p:blipFill>
        <p:spPr>
          <a:xfrm>
            <a:off x="5291091" y="1090864"/>
            <a:ext cx="6569477" cy="5655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2629" y="1944210"/>
            <a:ext cx="2370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아</a:t>
            </a:r>
            <a:r>
              <a:rPr lang="en-US" altLang="ko-KR" sz="2800" dirty="0"/>
              <a:t>……</a:t>
            </a:r>
          </a:p>
          <a:p>
            <a:r>
              <a:rPr lang="ko-KR" altLang="en-US" sz="2800" dirty="0" err="1"/>
              <a:t>꿀강</a:t>
            </a:r>
            <a:r>
              <a:rPr lang="en-US" altLang="ko-KR" sz="2800" dirty="0"/>
              <a:t>……</a:t>
            </a:r>
          </a:p>
          <a:p>
            <a:r>
              <a:rPr lang="ko-KR" altLang="en-US" sz="2800" dirty="0"/>
              <a:t>꿀</a:t>
            </a:r>
            <a:r>
              <a:rPr lang="en-US" altLang="ko-KR" sz="2800" dirty="0"/>
              <a:t>…….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5049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아이디어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문제정의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715" y="1402672"/>
            <a:ext cx="9519355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수강신청을 </a:t>
            </a:r>
            <a:r>
              <a:rPr lang="ko-KR" altLang="en-US" sz="2000" dirty="0" err="1"/>
              <a:t>할때</a:t>
            </a:r>
            <a:r>
              <a:rPr lang="ko-KR" altLang="en-US" sz="2000" dirty="0"/>
              <a:t> 수강신청 현황을 바로바로 확인할 수 없어 불편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졸업요건을 채우기 위한 과목을 찾기 번거로움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검색기능으로 원하는 과목을 쉽게 찾을 수 없음 </a:t>
            </a:r>
            <a:r>
              <a:rPr lang="en-US" altLang="ko-KR" sz="2000" dirty="0"/>
              <a:t>(ctrl + F</a:t>
            </a:r>
            <a:r>
              <a:rPr lang="ko-KR" altLang="en-US" sz="2000" dirty="0"/>
              <a:t>를 눌러서 검색해야 함</a:t>
            </a:r>
            <a:r>
              <a:rPr lang="en-US" altLang="ko-KR" sz="20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597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아이디어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9" y="1358283"/>
            <a:ext cx="6383044" cy="439444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488837" y="1228543"/>
            <a:ext cx="5245114" cy="5041973"/>
            <a:chOff x="6428305" y="953335"/>
            <a:chExt cx="5245114" cy="504197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305" y="953335"/>
              <a:ext cx="5245114" cy="504197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8305" y="1459281"/>
              <a:ext cx="5245114" cy="4285660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5317724" y="2009697"/>
            <a:ext cx="1109243" cy="61809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Click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10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아이디어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0" y="1921372"/>
            <a:ext cx="7762805" cy="473688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37351" y="1391305"/>
            <a:ext cx="4577452" cy="452761"/>
            <a:chOff x="337351" y="1562470"/>
            <a:chExt cx="4577452" cy="452761"/>
          </a:xfrm>
        </p:grpSpPr>
        <p:sp>
          <p:nvSpPr>
            <p:cNvPr id="13" name="직사각형 12"/>
            <p:cNvSpPr/>
            <p:nvPr/>
          </p:nvSpPr>
          <p:spPr>
            <a:xfrm>
              <a:off x="337351" y="1562470"/>
              <a:ext cx="4577452" cy="4527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8086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8684"/>
                  </a:solidFill>
                </a:rPr>
                <a:t>과목명</a:t>
              </a:r>
              <a:r>
                <a:rPr lang="en-US" altLang="ko-KR" dirty="0">
                  <a:solidFill>
                    <a:srgbClr val="808684"/>
                  </a:solidFill>
                </a:rPr>
                <a:t>, </a:t>
              </a:r>
              <a:r>
                <a:rPr lang="ko-KR" altLang="en-US" dirty="0">
                  <a:solidFill>
                    <a:srgbClr val="808684"/>
                  </a:solidFill>
                </a:rPr>
                <a:t>교수 검색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548" y="1639775"/>
              <a:ext cx="298149" cy="298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35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684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72715" y="328864"/>
            <a:ext cx="818148" cy="762000"/>
          </a:xfrm>
          <a:prstGeom prst="rect">
            <a:avLst/>
          </a:prstGeom>
          <a:solidFill>
            <a:srgbClr val="8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D2D3D2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411" y="352200"/>
            <a:ext cx="421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80868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요구분석서</a:t>
            </a:r>
            <a:endParaRPr lang="en-US" altLang="ko-KR" sz="2400" dirty="0">
              <a:solidFill>
                <a:srgbClr val="80868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617" y="1260629"/>
            <a:ext cx="1069759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대학에는 다수의 학과와 교수들</a:t>
            </a:r>
            <a:r>
              <a:rPr lang="en-US" altLang="ko-KR" dirty="0"/>
              <a:t>, </a:t>
            </a:r>
            <a:r>
              <a:rPr lang="ko-KR" altLang="ko-KR" dirty="0"/>
              <a:t>학생들이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학생은 학생</a:t>
            </a:r>
            <a:r>
              <a:rPr lang="en-US" altLang="ko-KR" dirty="0"/>
              <a:t>ID(</a:t>
            </a:r>
            <a:r>
              <a:rPr lang="ko-KR" altLang="ko-KR" dirty="0"/>
              <a:t>고유함</a:t>
            </a:r>
            <a:r>
              <a:rPr lang="en-US" altLang="ko-KR" dirty="0"/>
              <a:t>), </a:t>
            </a:r>
            <a:r>
              <a:rPr lang="ko-KR" altLang="ko-KR" dirty="0"/>
              <a:t>학과이름</a:t>
            </a:r>
            <a:r>
              <a:rPr lang="en-US" altLang="ko-KR" dirty="0"/>
              <a:t>, </a:t>
            </a:r>
            <a:r>
              <a:rPr lang="ko-KR" altLang="ko-KR" dirty="0"/>
              <a:t>이름</a:t>
            </a:r>
            <a:r>
              <a:rPr lang="en-US" altLang="ko-KR" dirty="0"/>
              <a:t>, </a:t>
            </a:r>
            <a:r>
              <a:rPr lang="ko-KR" altLang="ko-KR" dirty="0"/>
              <a:t>생년월일</a:t>
            </a:r>
            <a:r>
              <a:rPr lang="en-US" altLang="ko-KR" dirty="0"/>
              <a:t>, </a:t>
            </a:r>
            <a:r>
              <a:rPr lang="ko-KR" altLang="ko-KR" dirty="0"/>
              <a:t>학년</a:t>
            </a:r>
            <a:r>
              <a:rPr lang="en-US" altLang="ko-KR" dirty="0"/>
              <a:t>, </a:t>
            </a:r>
            <a:r>
              <a:rPr lang="ko-KR" altLang="ko-KR" dirty="0"/>
              <a:t>전화번호</a:t>
            </a:r>
            <a:r>
              <a:rPr lang="en-US" altLang="ko-KR" dirty="0"/>
              <a:t>, </a:t>
            </a:r>
            <a:r>
              <a:rPr lang="ko-KR" altLang="ko-KR" dirty="0"/>
              <a:t>이메일의 정보를 가진다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각 학생은 하나의 학과를 갖는다</a:t>
            </a:r>
            <a:r>
              <a:rPr lang="en-US" altLang="ko-KR" dirty="0"/>
              <a:t>.(</a:t>
            </a:r>
            <a:r>
              <a:rPr lang="ko-KR" altLang="ko-KR" dirty="0"/>
              <a:t>복수전공</a:t>
            </a:r>
            <a:r>
              <a:rPr lang="en-US" altLang="ko-KR" dirty="0"/>
              <a:t>, </a:t>
            </a:r>
            <a:r>
              <a:rPr lang="ko-KR" altLang="ko-KR" dirty="0"/>
              <a:t>부전공은 허용하지 않는다</a:t>
            </a:r>
            <a:r>
              <a:rPr lang="en-US" altLang="ko-KR" dirty="0"/>
              <a:t>.)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학생은 수강신청을 할 때</a:t>
            </a:r>
            <a:r>
              <a:rPr lang="en-US" altLang="ko-KR" dirty="0"/>
              <a:t>, </a:t>
            </a:r>
            <a:r>
              <a:rPr lang="ko-KR" altLang="ko-KR" dirty="0"/>
              <a:t>현재 등록된 모든 과목을 볼 수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학생은 수강신청을 할 때</a:t>
            </a:r>
            <a:r>
              <a:rPr lang="en-US" altLang="ko-KR" dirty="0"/>
              <a:t>, </a:t>
            </a:r>
            <a:r>
              <a:rPr lang="ko-KR" altLang="ko-KR" dirty="0"/>
              <a:t>자신의 현재 시간표와 겹치는 과목들을 제외한 </a:t>
            </a:r>
            <a:r>
              <a:rPr lang="ko-KR" altLang="ko-KR" dirty="0" err="1"/>
              <a:t>과목들만을</a:t>
            </a:r>
            <a:r>
              <a:rPr lang="ko-KR" altLang="ko-KR" dirty="0"/>
              <a:t> 볼 수 도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각 학생은 다수의 과목을 수강신청 할 수 있고</a:t>
            </a:r>
            <a:r>
              <a:rPr lang="en-US" altLang="ko-KR" dirty="0"/>
              <a:t>, </a:t>
            </a:r>
            <a:r>
              <a:rPr lang="ko-KR" altLang="ko-KR" dirty="0"/>
              <a:t>교수는 교수</a:t>
            </a:r>
            <a:r>
              <a:rPr lang="en-US" altLang="ko-KR" dirty="0"/>
              <a:t>ID(</a:t>
            </a:r>
            <a:r>
              <a:rPr lang="ko-KR" altLang="ko-KR" dirty="0"/>
              <a:t>고유함</a:t>
            </a:r>
            <a:r>
              <a:rPr lang="en-US" altLang="ko-KR" dirty="0"/>
              <a:t>), </a:t>
            </a:r>
            <a:r>
              <a:rPr lang="ko-KR" altLang="ko-KR" dirty="0"/>
              <a:t>학과이름</a:t>
            </a:r>
            <a:r>
              <a:rPr lang="en-US" altLang="ko-KR" dirty="0"/>
              <a:t>, </a:t>
            </a:r>
            <a:r>
              <a:rPr lang="ko-KR" altLang="ko-KR" dirty="0"/>
              <a:t>이름</a:t>
            </a:r>
            <a:r>
              <a:rPr lang="en-US" altLang="ko-KR" dirty="0"/>
              <a:t>, </a:t>
            </a:r>
            <a:r>
              <a:rPr lang="ko-KR" altLang="ko-KR" dirty="0"/>
              <a:t>직책</a:t>
            </a:r>
            <a:r>
              <a:rPr lang="en-US" altLang="ko-KR" dirty="0"/>
              <a:t>, </a:t>
            </a:r>
            <a:r>
              <a:rPr lang="ko-KR" altLang="ko-KR" dirty="0"/>
              <a:t>전화번호</a:t>
            </a:r>
            <a:r>
              <a:rPr lang="en-US" altLang="ko-KR" dirty="0"/>
              <a:t>, </a:t>
            </a:r>
            <a:r>
              <a:rPr lang="ko-KR" altLang="ko-KR" dirty="0"/>
              <a:t>이메일을 저장한다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학생은 과목의 수강인원이 제한인원이 된 과목을 수강할 수 없다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학생은 교수</a:t>
            </a:r>
            <a:r>
              <a:rPr lang="en-US" altLang="ko-KR" dirty="0"/>
              <a:t>, </a:t>
            </a:r>
            <a:r>
              <a:rPr lang="ko-KR" altLang="ko-KR" dirty="0"/>
              <a:t>과목명</a:t>
            </a:r>
            <a:r>
              <a:rPr lang="en-US" altLang="ko-KR" dirty="0"/>
              <a:t>, </a:t>
            </a:r>
            <a:r>
              <a:rPr lang="ko-KR" altLang="ko-KR" dirty="0"/>
              <a:t>캠퍼스</a:t>
            </a:r>
            <a:r>
              <a:rPr lang="en-US" altLang="ko-KR" dirty="0"/>
              <a:t>, </a:t>
            </a:r>
            <a:r>
              <a:rPr lang="ko-KR" altLang="ko-KR" dirty="0"/>
              <a:t>강의실</a:t>
            </a:r>
            <a:r>
              <a:rPr lang="en-US" altLang="ko-KR" dirty="0"/>
              <a:t>, </a:t>
            </a:r>
            <a:r>
              <a:rPr lang="ko-KR" altLang="ko-KR" dirty="0"/>
              <a:t>강의시간</a:t>
            </a:r>
            <a:r>
              <a:rPr lang="en-US" altLang="ko-KR" dirty="0"/>
              <a:t>, </a:t>
            </a:r>
            <a:r>
              <a:rPr lang="ko-KR" altLang="ko-KR" dirty="0"/>
              <a:t>학점을 검색하여 원하는 과목들을 찾을 수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학생은 들은 과목과 졸업요건으로 자신이 들어야 할 이수구분과 과목들을 확인 할 수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/>
              <a:t>학생이 이수구분</a:t>
            </a:r>
            <a:r>
              <a:rPr lang="en-US" altLang="ko-KR" dirty="0"/>
              <a:t>, </a:t>
            </a:r>
            <a:r>
              <a:rPr lang="ko-KR" altLang="ko-KR" dirty="0"/>
              <a:t>영역</a:t>
            </a:r>
            <a:r>
              <a:rPr lang="en-US" altLang="ko-KR" dirty="0"/>
              <a:t>, </a:t>
            </a:r>
            <a:r>
              <a:rPr lang="ko-KR" altLang="ko-KR" dirty="0"/>
              <a:t>과목이 같은 과목을 다시 수강 할 경우 재수강이 된다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821175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914</Words>
  <Application>Microsoft Office PowerPoint</Application>
  <PresentationFormat>와이드스크린</PresentationFormat>
  <Paragraphs>416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Arial</vt:lpstr>
      <vt:lpstr>-윤고딕310</vt:lpstr>
      <vt:lpstr>맑은 고딕</vt:lpstr>
      <vt:lpstr>-윤고딕360</vt:lpstr>
      <vt:lpstr>-윤고딕340</vt:lpstr>
      <vt:lpstr>-윤고딕320</vt:lpstr>
      <vt:lpstr>-윤고딕330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이연경</cp:lastModifiedBy>
  <cp:revision>60</cp:revision>
  <dcterms:created xsi:type="dcterms:W3CDTF">2016-10-19T12:46:55Z</dcterms:created>
  <dcterms:modified xsi:type="dcterms:W3CDTF">2016-12-12T05:39:47Z</dcterms:modified>
</cp:coreProperties>
</file>